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notesSlides/notesSlide7.xml" ContentType="application/vnd.openxmlformats-officedocument.presentationml.notesSlide+xml"/>
  <Override PartName="/ppt/charts/chart11.xml" ContentType="application/vnd.openxmlformats-officedocument.drawingml.chart+xml"/>
  <Override PartName="/ppt/drawings/drawing1.xml" ContentType="application/vnd.openxmlformats-officedocument.drawingml.chartshapes+xml"/>
  <Override PartName="/ppt/charts/chart12.xml" ContentType="application/vnd.openxmlformats-officedocument.drawingml.chart+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2"/>
  </p:notesMasterIdLst>
  <p:sldIdLst>
    <p:sldId id="257" r:id="rId5"/>
    <p:sldId id="1110" r:id="rId6"/>
    <p:sldId id="1560" r:id="rId7"/>
    <p:sldId id="1845" r:id="rId8"/>
    <p:sldId id="1466" r:id="rId9"/>
    <p:sldId id="1508" r:id="rId10"/>
    <p:sldId id="1847" r:id="rId11"/>
    <p:sldId id="1489" r:id="rId12"/>
    <p:sldId id="1754" r:id="rId13"/>
    <p:sldId id="1600" r:id="rId14"/>
    <p:sldId id="1755" r:id="rId15"/>
    <p:sldId id="1602" r:id="rId16"/>
    <p:sldId id="1604" r:id="rId17"/>
    <p:sldId id="1759" r:id="rId18"/>
    <p:sldId id="1849" r:id="rId19"/>
    <p:sldId id="1758" r:id="rId20"/>
    <p:sldId id="1421" r:id="rId21"/>
  </p:sldIdLst>
  <p:sldSz cx="9144000" cy="6858000" type="screen4x3"/>
  <p:notesSz cx="10020300" cy="6888163"/>
  <p:defaultTextStyle>
    <a:defPPr>
      <a:defRPr lang="en-US"/>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y-Jane Sturt" initials="" lastIdx="1" clrIdx="0"/>
  <p:cmAuthor id="1" name="Rachel Drayson" initials="RD" lastIdx="9" clrIdx="1">
    <p:extLst>
      <p:ext uri="{19B8F6BF-5375-455C-9EA6-DF929625EA0E}">
        <p15:presenceInfo xmlns:p15="http://schemas.microsoft.com/office/powerpoint/2012/main" userId="S-1-5-21-646537920-694158713-1251821120-7297" providerId="AD"/>
      </p:ext>
    </p:extLst>
  </p:cmAuthor>
  <p:cmAuthor id="2" name="Lynsey Owens" initials="LO" lastIdx="9" clrIdx="2">
    <p:extLst>
      <p:ext uri="{19B8F6BF-5375-455C-9EA6-DF929625EA0E}">
        <p15:presenceInfo xmlns:p15="http://schemas.microsoft.com/office/powerpoint/2012/main" userId="S-1-5-21-646537920-694158713-1251821120-10470" providerId="AD"/>
      </p:ext>
    </p:extLst>
  </p:cmAuthor>
  <p:cmAuthor id="3" name="Jo Stanton" initials="JS" lastIdx="10" clrIdx="3">
    <p:extLst>
      <p:ext uri="{19B8F6BF-5375-455C-9EA6-DF929625EA0E}">
        <p15:presenceInfo xmlns:p15="http://schemas.microsoft.com/office/powerpoint/2012/main" userId="S-1-5-21-646537920-694158713-1251821120-13567" providerId="AD"/>
      </p:ext>
    </p:extLst>
  </p:cmAuthor>
  <p:cmAuthor id="4" name="Kim Cramant" initials="KC" lastIdx="18" clrIdx="4">
    <p:extLst>
      <p:ext uri="{19B8F6BF-5375-455C-9EA6-DF929625EA0E}">
        <p15:presenceInfo xmlns:p15="http://schemas.microsoft.com/office/powerpoint/2012/main" userId="S-1-5-21-646537920-694158713-1251821120-18057" providerId="AD"/>
      </p:ext>
    </p:extLst>
  </p:cmAuthor>
  <p:cmAuthor id="5" name="Louise Bailey" initials="LB" lastIdx="1" clrIdx="5">
    <p:extLst>
      <p:ext uri="{19B8F6BF-5375-455C-9EA6-DF929625EA0E}">
        <p15:presenceInfo xmlns:p15="http://schemas.microsoft.com/office/powerpoint/2012/main" userId="S-1-5-21-646537920-694158713-1251821120-43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C7"/>
    <a:srgbClr val="84BD00"/>
    <a:srgbClr val="840B55"/>
    <a:srgbClr val="FFA300"/>
    <a:srgbClr val="933298"/>
    <a:srgbClr val="00D661"/>
    <a:srgbClr val="E10098"/>
    <a:srgbClr val="B1C0BC"/>
    <a:srgbClr val="007A37"/>
    <a:srgbClr val="EED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00" autoAdjust="0"/>
    <p:restoredTop sz="94291" autoAdjust="0"/>
  </p:normalViewPr>
  <p:slideViewPr>
    <p:cSldViewPr>
      <p:cViewPr varScale="1">
        <p:scale>
          <a:sx n="72" d="100"/>
          <a:sy n="72" d="100"/>
        </p:scale>
        <p:origin x="1248" y="78"/>
      </p:cViewPr>
      <p:guideLst>
        <p:guide orient="horz" pos="2160"/>
        <p:guide pos="2880"/>
      </p:guideLst>
    </p:cSldViewPr>
  </p:slideViewPr>
  <p:outlineViewPr>
    <p:cViewPr>
      <p:scale>
        <a:sx n="33" d="100"/>
        <a:sy n="33" d="100"/>
      </p:scale>
      <p:origin x="0" y="-1923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52" y="-31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73586687362056"/>
          <c:y val="3.4374886283734848E-2"/>
          <c:w val="0.49760260893768288"/>
          <c:h val="0.8628176673228346"/>
        </c:manualLayout>
      </c:layout>
      <c:barChart>
        <c:barDir val="bar"/>
        <c:grouping val="clustered"/>
        <c:varyColors val="0"/>
        <c:ser>
          <c:idx val="0"/>
          <c:order val="0"/>
          <c:tx>
            <c:strRef>
              <c:f>Sheet1!$B$1</c:f>
              <c:strCache>
                <c:ptCount val="1"/>
                <c:pt idx="0">
                  <c:v>Jul-21</c:v>
                </c:pt>
              </c:strCache>
            </c:strRef>
          </c:tx>
          <c:spPr>
            <a:solidFill>
              <a:srgbClr val="840B55"/>
            </a:solidFill>
          </c:spPr>
          <c:invertIfNegative val="0"/>
          <c:dPt>
            <c:idx val="0"/>
            <c:invertIfNegative val="0"/>
            <c:bubble3D val="0"/>
            <c:extLst>
              <c:ext xmlns:c16="http://schemas.microsoft.com/office/drawing/2014/chart" uri="{C3380CC4-5D6E-409C-BE32-E72D297353CC}">
                <c16:uniqueId val="{00000000-C823-4598-9D5F-5B255D1FE852}"/>
              </c:ext>
            </c:extLst>
          </c:dPt>
          <c:dPt>
            <c:idx val="1"/>
            <c:invertIfNegative val="0"/>
            <c:bubble3D val="0"/>
            <c:extLst>
              <c:ext xmlns:c16="http://schemas.microsoft.com/office/drawing/2014/chart" uri="{C3380CC4-5D6E-409C-BE32-E72D297353CC}">
                <c16:uniqueId val="{00000001-C823-4598-9D5F-5B255D1FE852}"/>
              </c:ext>
            </c:extLst>
          </c:dPt>
          <c:dPt>
            <c:idx val="2"/>
            <c:invertIfNegative val="0"/>
            <c:bubble3D val="0"/>
            <c:extLst>
              <c:ext xmlns:c16="http://schemas.microsoft.com/office/drawing/2014/chart" uri="{C3380CC4-5D6E-409C-BE32-E72D297353CC}">
                <c16:uniqueId val="{00000002-C823-4598-9D5F-5B255D1FE852}"/>
              </c:ext>
            </c:extLst>
          </c:dPt>
          <c:dPt>
            <c:idx val="3"/>
            <c:invertIfNegative val="0"/>
            <c:bubble3D val="0"/>
            <c:extLst>
              <c:ext xmlns:c16="http://schemas.microsoft.com/office/drawing/2014/chart" uri="{C3380CC4-5D6E-409C-BE32-E72D297353CC}">
                <c16:uniqueId val="{00000003-C823-4598-9D5F-5B255D1FE852}"/>
              </c:ext>
            </c:extLst>
          </c:dPt>
          <c:dLbls>
            <c:numFmt formatCode="0%" sourceLinked="0"/>
            <c:spPr>
              <a:noFill/>
              <a:ln w="25385">
                <a:noFill/>
              </a:ln>
            </c:spPr>
            <c:txPr>
              <a:bodyPr/>
              <a:lstStyle/>
              <a:p>
                <a:pPr>
                  <a:defRPr lang="en-US"/>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Prefer not to say</c:v>
                </c:pt>
                <c:pt idx="1">
                  <c:v>Other</c:v>
                </c:pt>
                <c:pt idx="2">
                  <c:v>I have not had any vaccinations and do not plan to get them</c:v>
                </c:pt>
                <c:pt idx="3">
                  <c:v>I have not had any vaccinations yet but plan to have them as soon as I can / it is booked in</c:v>
                </c:pt>
                <c:pt idx="4">
                  <c:v>I have had both my first and second vaccination</c:v>
                </c:pt>
                <c:pt idx="5">
                  <c:v>I have had my first COVID vaccination</c:v>
                </c:pt>
              </c:strCache>
            </c:strRef>
          </c:cat>
          <c:val>
            <c:numRef>
              <c:f>Sheet1!$B$2:$B$7</c:f>
              <c:numCache>
                <c:formatCode>0%</c:formatCode>
                <c:ptCount val="6"/>
                <c:pt idx="0">
                  <c:v>0.01</c:v>
                </c:pt>
                <c:pt idx="1">
                  <c:v>0.02</c:v>
                </c:pt>
                <c:pt idx="2">
                  <c:v>0.05</c:v>
                </c:pt>
                <c:pt idx="3">
                  <c:v>0.05</c:v>
                </c:pt>
                <c:pt idx="4">
                  <c:v>0.52</c:v>
                </c:pt>
                <c:pt idx="5">
                  <c:v>0.36</c:v>
                </c:pt>
              </c:numCache>
            </c:numRef>
          </c:val>
          <c:extLst>
            <c:ext xmlns:c16="http://schemas.microsoft.com/office/drawing/2014/chart" uri="{C3380CC4-5D6E-409C-BE32-E72D297353CC}">
              <c16:uniqueId val="{00000004-C823-4598-9D5F-5B255D1FE852}"/>
            </c:ext>
          </c:extLst>
        </c:ser>
        <c:dLbls>
          <c:showLegendKey val="0"/>
          <c:showVal val="0"/>
          <c:showCatName val="0"/>
          <c:showSerName val="0"/>
          <c:showPercent val="0"/>
          <c:showBubbleSize val="0"/>
        </c:dLbls>
        <c:gapWidth val="150"/>
        <c:axId val="305920904"/>
        <c:axId val="305921296"/>
      </c:barChart>
      <c:catAx>
        <c:axId val="305920904"/>
        <c:scaling>
          <c:orientation val="minMax"/>
        </c:scaling>
        <c:delete val="0"/>
        <c:axPos val="l"/>
        <c:numFmt formatCode="General" sourceLinked="1"/>
        <c:majorTickMark val="out"/>
        <c:minorTickMark val="none"/>
        <c:tickLblPos val="nextTo"/>
        <c:txPr>
          <a:bodyPr/>
          <a:lstStyle/>
          <a:p>
            <a:pPr>
              <a:defRPr lang="en-US"/>
            </a:pPr>
            <a:endParaRPr lang="en-US"/>
          </a:p>
        </c:txPr>
        <c:crossAx val="305921296"/>
        <c:crosses val="autoZero"/>
        <c:auto val="1"/>
        <c:lblAlgn val="ctr"/>
        <c:lblOffset val="100"/>
        <c:noMultiLvlLbl val="0"/>
      </c:catAx>
      <c:valAx>
        <c:axId val="305921296"/>
        <c:scaling>
          <c:orientation val="minMax"/>
          <c:min val="0"/>
        </c:scaling>
        <c:delete val="0"/>
        <c:axPos val="b"/>
        <c:majorGridlines>
          <c:spPr>
            <a:ln>
              <a:solidFill>
                <a:srgbClr val="B1C0BC"/>
              </a:solidFill>
              <a:prstDash val="dash"/>
            </a:ln>
          </c:spPr>
        </c:majorGridlines>
        <c:numFmt formatCode="0%" sourceLinked="0"/>
        <c:majorTickMark val="out"/>
        <c:minorTickMark val="none"/>
        <c:tickLblPos val="nextTo"/>
        <c:txPr>
          <a:bodyPr/>
          <a:lstStyle/>
          <a:p>
            <a:pPr>
              <a:defRPr lang="en-US"/>
            </a:pPr>
            <a:endParaRPr lang="en-US"/>
          </a:p>
        </c:txPr>
        <c:crossAx val="305920904"/>
        <c:crosses val="autoZero"/>
        <c:crossBetween val="between"/>
        <c:majorUnit val="0.1"/>
      </c:valAx>
      <c:spPr>
        <a:noFill/>
        <a:ln w="12700">
          <a:noFill/>
        </a:ln>
      </c:spPr>
    </c:plotArea>
    <c:plotVisOnly val="1"/>
    <c:dispBlanksAs val="gap"/>
    <c:showDLblsOverMax val="0"/>
  </c:chart>
  <c:txPr>
    <a:bodyPr/>
    <a:lstStyle/>
    <a:p>
      <a:pPr>
        <a:defRPr sz="999"/>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2154011029544064"/>
          <c:y val="8.5878274807500092E-4"/>
          <c:w val="0.33545456385620209"/>
          <c:h val="0.88338939589046039"/>
        </c:manualLayout>
      </c:layout>
      <c:barChart>
        <c:barDir val="bar"/>
        <c:grouping val="stacked"/>
        <c:varyColors val="0"/>
        <c:ser>
          <c:idx val="2"/>
          <c:order val="0"/>
          <c:tx>
            <c:strRef>
              <c:f>Sheet1!$B$1</c:f>
              <c:strCache>
                <c:ptCount val="1"/>
                <c:pt idx="0">
                  <c:v>The same</c:v>
                </c:pt>
              </c:strCache>
            </c:strRef>
          </c:tx>
          <c:spPr>
            <a:solidFill>
              <a:srgbClr val="00AEC7"/>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I am interacting with clubs and societies…</c:v>
                </c:pt>
                <c:pt idx="1">
                  <c:v>I am interacting with other students in my institution…</c:v>
                </c:pt>
                <c:pt idx="2">
                  <c:v>I am interacting with my coursemates…</c:v>
                </c:pt>
                <c:pt idx="3">
                  <c:v>I am interacting with my friends…</c:v>
                </c:pt>
                <c:pt idx="4">
                  <c:v>I am interacting with my family…</c:v>
                </c:pt>
              </c:strCache>
            </c:strRef>
          </c:cat>
          <c:val>
            <c:numRef>
              <c:f>Sheet1!$B$2:$B$6</c:f>
              <c:numCache>
                <c:formatCode>0%</c:formatCode>
                <c:ptCount val="5"/>
                <c:pt idx="0">
                  <c:v>-0.24</c:v>
                </c:pt>
                <c:pt idx="1">
                  <c:v>-0.28000000000000003</c:v>
                </c:pt>
                <c:pt idx="2">
                  <c:v>-0.31</c:v>
                </c:pt>
                <c:pt idx="3">
                  <c:v>-0.23</c:v>
                </c:pt>
                <c:pt idx="4">
                  <c:v>-0.35</c:v>
                </c:pt>
              </c:numCache>
            </c:numRef>
          </c:val>
          <c:extLst>
            <c:ext xmlns:c16="http://schemas.microsoft.com/office/drawing/2014/chart" uri="{C3380CC4-5D6E-409C-BE32-E72D297353CC}">
              <c16:uniqueId val="{00000008-12BC-4185-BDA7-5EEA8430148B}"/>
            </c:ext>
          </c:extLst>
        </c:ser>
        <c:ser>
          <c:idx val="1"/>
          <c:order val="1"/>
          <c:tx>
            <c:strRef>
              <c:f>Sheet1!$C$1</c:f>
              <c:strCache>
                <c:ptCount val="1"/>
                <c:pt idx="0">
                  <c:v>Less</c:v>
                </c:pt>
              </c:strCache>
            </c:strRef>
          </c:tx>
          <c:spPr>
            <a:solidFill>
              <a:srgbClr val="EEDC00"/>
            </a:solidFill>
          </c:spPr>
          <c:invertIfNegative val="0"/>
          <c:dLbls>
            <c:dLbl>
              <c:idx val="11"/>
              <c:delete val="1"/>
              <c:extLst>
                <c:ext xmlns:c15="http://schemas.microsoft.com/office/drawing/2012/chart" uri="{CE6537A1-D6FC-4f65-9D91-7224C49458BB}"/>
                <c:ext xmlns:c16="http://schemas.microsoft.com/office/drawing/2014/chart" uri="{C3380CC4-5D6E-409C-BE32-E72D297353CC}">
                  <c16:uniqueId val="{00000009-12BC-4185-BDA7-5EEA8430148B}"/>
                </c:ext>
              </c:extLst>
            </c:dLbl>
            <c:dLbl>
              <c:idx val="12"/>
              <c:layout>
                <c:manualLayout>
                  <c:x val="-4.6622014768532708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2BC-4185-BDA7-5EEA8430148B}"/>
                </c:ext>
              </c:extLst>
            </c:dLbl>
            <c:dLbl>
              <c:idx val="14"/>
              <c:delete val="1"/>
              <c:extLst>
                <c:ext xmlns:c15="http://schemas.microsoft.com/office/drawing/2012/chart" uri="{CE6537A1-D6FC-4f65-9D91-7224C49458BB}"/>
                <c:ext xmlns:c16="http://schemas.microsoft.com/office/drawing/2014/chart" uri="{C3380CC4-5D6E-409C-BE32-E72D297353CC}">
                  <c16:uniqueId val="{0000000B-12BC-4185-BDA7-5EEA8430148B}"/>
                </c:ext>
              </c:extLst>
            </c:dLbl>
            <c:dLbl>
              <c:idx val="15"/>
              <c:delete val="1"/>
              <c:extLst>
                <c:ext xmlns:c15="http://schemas.microsoft.com/office/drawing/2012/chart" uri="{CE6537A1-D6FC-4f65-9D91-7224C49458BB}"/>
                <c:ext xmlns:c16="http://schemas.microsoft.com/office/drawing/2014/chart" uri="{C3380CC4-5D6E-409C-BE32-E72D297353CC}">
                  <c16:uniqueId val="{0000000C-12BC-4185-BDA7-5EEA8430148B}"/>
                </c:ext>
              </c:extLst>
            </c:dLbl>
            <c:numFmt formatCode="0%" sourceLinked="0"/>
            <c:spPr>
              <a:noFill/>
              <a:ln w="25377">
                <a:noFill/>
              </a:ln>
            </c:spPr>
            <c:txPr>
              <a:bodyPr wrap="square" lIns="38100" tIns="19050" rIns="38100" bIns="19050" anchor="ctr">
                <a:spAutoFit/>
              </a:bodyPr>
              <a:lstStyle/>
              <a:p>
                <a:pPr>
                  <a:defRPr lang="en-US" b="0">
                    <a:solidFill>
                      <a:sysClr val="windowText" lastClr="000000"/>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I am interacting with clubs and societies…</c:v>
                </c:pt>
                <c:pt idx="1">
                  <c:v>I am interacting with other students in my institution…</c:v>
                </c:pt>
                <c:pt idx="2">
                  <c:v>I am interacting with my coursemates…</c:v>
                </c:pt>
                <c:pt idx="3">
                  <c:v>I am interacting with my friends…</c:v>
                </c:pt>
                <c:pt idx="4">
                  <c:v>I am interacting with my family…</c:v>
                </c:pt>
              </c:strCache>
            </c:strRef>
          </c:cat>
          <c:val>
            <c:numRef>
              <c:f>Sheet1!$C$2:$C$6</c:f>
              <c:numCache>
                <c:formatCode>0%</c:formatCode>
                <c:ptCount val="5"/>
                <c:pt idx="0">
                  <c:v>-0.72</c:v>
                </c:pt>
                <c:pt idx="1">
                  <c:v>-0.66</c:v>
                </c:pt>
                <c:pt idx="2">
                  <c:v>-0.61</c:v>
                </c:pt>
                <c:pt idx="3">
                  <c:v>-0.61</c:v>
                </c:pt>
                <c:pt idx="4">
                  <c:v>-0.3</c:v>
                </c:pt>
              </c:numCache>
            </c:numRef>
          </c:val>
          <c:extLst>
            <c:ext xmlns:c16="http://schemas.microsoft.com/office/drawing/2014/chart" uri="{C3380CC4-5D6E-409C-BE32-E72D297353CC}">
              <c16:uniqueId val="{0000000D-12BC-4185-BDA7-5EEA8430148B}"/>
            </c:ext>
          </c:extLst>
        </c:ser>
        <c:ser>
          <c:idx val="0"/>
          <c:order val="2"/>
          <c:tx>
            <c:strRef>
              <c:f>Sheet1!$D$1</c:f>
              <c:strCache>
                <c:ptCount val="1"/>
                <c:pt idx="0">
                  <c:v>More</c:v>
                </c:pt>
              </c:strCache>
            </c:strRef>
          </c:tx>
          <c:spPr>
            <a:solidFill>
              <a:srgbClr val="FFA3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I am interacting with clubs and societies…</c:v>
                </c:pt>
                <c:pt idx="1">
                  <c:v>I am interacting with other students in my institution…</c:v>
                </c:pt>
                <c:pt idx="2">
                  <c:v>I am interacting with my coursemates…</c:v>
                </c:pt>
                <c:pt idx="3">
                  <c:v>I am interacting with my friends…</c:v>
                </c:pt>
                <c:pt idx="4">
                  <c:v>I am interacting with my family…</c:v>
                </c:pt>
              </c:strCache>
            </c:strRef>
          </c:cat>
          <c:val>
            <c:numRef>
              <c:f>Sheet1!$D$2:$D$6</c:f>
              <c:numCache>
                <c:formatCode>0%</c:formatCode>
                <c:ptCount val="5"/>
                <c:pt idx="0">
                  <c:v>0.05</c:v>
                </c:pt>
                <c:pt idx="1">
                  <c:v>0.06</c:v>
                </c:pt>
                <c:pt idx="2">
                  <c:v>0.08</c:v>
                </c:pt>
                <c:pt idx="3">
                  <c:v>0.16</c:v>
                </c:pt>
                <c:pt idx="4">
                  <c:v>0.36</c:v>
                </c:pt>
              </c:numCache>
            </c:numRef>
          </c:val>
          <c:extLst>
            <c:ext xmlns:c16="http://schemas.microsoft.com/office/drawing/2014/chart" uri="{C3380CC4-5D6E-409C-BE32-E72D297353CC}">
              <c16:uniqueId val="{00000019-12BC-4185-BDA7-5EEA8430148B}"/>
            </c:ext>
          </c:extLst>
        </c:ser>
        <c:dLbls>
          <c:showLegendKey val="0"/>
          <c:showVal val="1"/>
          <c:showCatName val="0"/>
          <c:showSerName val="0"/>
          <c:showPercent val="0"/>
          <c:showBubbleSize val="0"/>
        </c:dLbls>
        <c:gapWidth val="150"/>
        <c:overlap val="100"/>
        <c:axId val="307529736"/>
        <c:axId val="271007648"/>
      </c:barChart>
      <c:catAx>
        <c:axId val="307529736"/>
        <c:scaling>
          <c:orientation val="minMax"/>
        </c:scaling>
        <c:delete val="0"/>
        <c:axPos val="l"/>
        <c:numFmt formatCode="General" sourceLinked="0"/>
        <c:majorTickMark val="out"/>
        <c:minorTickMark val="none"/>
        <c:tickLblPos val="low"/>
        <c:txPr>
          <a:bodyPr/>
          <a:lstStyle/>
          <a:p>
            <a:pPr>
              <a:defRPr sz="1000"/>
            </a:pPr>
            <a:endParaRPr lang="en-US"/>
          </a:p>
        </c:txPr>
        <c:crossAx val="271007648"/>
        <c:crosses val="autoZero"/>
        <c:auto val="1"/>
        <c:lblAlgn val="ctr"/>
        <c:lblOffset val="100"/>
        <c:noMultiLvlLbl val="0"/>
      </c:catAx>
      <c:valAx>
        <c:axId val="271007648"/>
        <c:scaling>
          <c:orientation val="minMax"/>
          <c:max val="1"/>
          <c:min val="-1"/>
        </c:scaling>
        <c:delete val="0"/>
        <c:axPos val="b"/>
        <c:majorGridlines>
          <c:spPr>
            <a:ln>
              <a:solidFill>
                <a:srgbClr val="B1C0BC"/>
              </a:solidFill>
              <a:prstDash val="dash"/>
            </a:ln>
          </c:spPr>
        </c:majorGridlines>
        <c:numFmt formatCode="0%" sourceLinked="0"/>
        <c:majorTickMark val="out"/>
        <c:minorTickMark val="none"/>
        <c:tickLblPos val="nextTo"/>
        <c:txPr>
          <a:bodyPr/>
          <a:lstStyle/>
          <a:p>
            <a:pPr>
              <a:defRPr lang="en-US"/>
            </a:pPr>
            <a:endParaRPr lang="en-US"/>
          </a:p>
        </c:txPr>
        <c:crossAx val="307529736"/>
        <c:crosses val="autoZero"/>
        <c:crossBetween val="between"/>
      </c:valAx>
      <c:spPr>
        <a:noFill/>
        <a:ln w="12700">
          <a:noFill/>
        </a:ln>
      </c:spPr>
    </c:plotArea>
    <c:legend>
      <c:legendPos val="r"/>
      <c:layout>
        <c:manualLayout>
          <c:xMode val="edge"/>
          <c:yMode val="edge"/>
          <c:x val="0.83184049893842882"/>
          <c:y val="0.187659051083546"/>
          <c:w val="0.11960161844614775"/>
          <c:h val="0.57115334100999204"/>
        </c:manualLayout>
      </c:layout>
      <c:overlay val="0"/>
    </c:legend>
    <c:plotVisOnly val="1"/>
    <c:dispBlanksAs val="gap"/>
    <c:showDLblsOverMax val="0"/>
  </c:chart>
  <c:spPr>
    <a:ln>
      <a:noFill/>
    </a:ln>
  </c:spPr>
  <c:txPr>
    <a:bodyPr/>
    <a:lstStyle/>
    <a:p>
      <a:pPr>
        <a:defRPr sz="999"/>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2315304209697735"/>
          <c:y val="5.0660266143268032E-2"/>
          <c:w val="0.34385016891127324"/>
          <c:h val="0.82485586189735094"/>
        </c:manualLayout>
      </c:layout>
      <c:barChart>
        <c:barDir val="bar"/>
        <c:grouping val="clustered"/>
        <c:varyColors val="0"/>
        <c:ser>
          <c:idx val="0"/>
          <c:order val="0"/>
          <c:tx>
            <c:strRef>
              <c:f>Sheet1!$B$1</c:f>
              <c:strCache>
                <c:ptCount val="1"/>
                <c:pt idx="0">
                  <c:v>Aug-21</c:v>
                </c:pt>
              </c:strCache>
            </c:strRef>
          </c:tx>
          <c:spPr>
            <a:solidFill>
              <a:srgbClr val="840B55"/>
            </a:solidFill>
          </c:spPr>
          <c:invertIfNegative val="0"/>
          <c:dPt>
            <c:idx val="0"/>
            <c:invertIfNegative val="0"/>
            <c:bubble3D val="0"/>
            <c:extLst>
              <c:ext xmlns:c16="http://schemas.microsoft.com/office/drawing/2014/chart" uri="{C3380CC4-5D6E-409C-BE32-E72D297353CC}">
                <c16:uniqueId val="{00000000-45A9-45F1-AC9D-59EF62CCD509}"/>
              </c:ext>
            </c:extLst>
          </c:dPt>
          <c:dPt>
            <c:idx val="1"/>
            <c:invertIfNegative val="0"/>
            <c:bubble3D val="0"/>
            <c:extLst>
              <c:ext xmlns:c16="http://schemas.microsoft.com/office/drawing/2014/chart" uri="{C3380CC4-5D6E-409C-BE32-E72D297353CC}">
                <c16:uniqueId val="{00000001-45A9-45F1-AC9D-59EF62CCD509}"/>
              </c:ext>
            </c:extLst>
          </c:dPt>
          <c:dPt>
            <c:idx val="2"/>
            <c:invertIfNegative val="0"/>
            <c:bubble3D val="0"/>
            <c:extLst>
              <c:ext xmlns:c16="http://schemas.microsoft.com/office/drawing/2014/chart" uri="{C3380CC4-5D6E-409C-BE32-E72D297353CC}">
                <c16:uniqueId val="{00000002-45A9-45F1-AC9D-59EF62CCD509}"/>
              </c:ext>
            </c:extLst>
          </c:dPt>
          <c:dPt>
            <c:idx val="3"/>
            <c:invertIfNegative val="0"/>
            <c:bubble3D val="0"/>
            <c:extLst>
              <c:ext xmlns:c16="http://schemas.microsoft.com/office/drawing/2014/chart" uri="{C3380CC4-5D6E-409C-BE32-E72D297353CC}">
                <c16:uniqueId val="{00000003-45A9-45F1-AC9D-59EF62CCD509}"/>
              </c:ext>
            </c:extLst>
          </c:dPt>
          <c:dPt>
            <c:idx val="5"/>
            <c:invertIfNegative val="0"/>
            <c:bubble3D val="0"/>
            <c:extLst>
              <c:ext xmlns:c16="http://schemas.microsoft.com/office/drawing/2014/chart" uri="{C3380CC4-5D6E-409C-BE32-E72D297353CC}">
                <c16:uniqueId val="{00000004-45A9-45F1-AC9D-59EF62CCD509}"/>
              </c:ext>
            </c:extLst>
          </c:dPt>
          <c:dPt>
            <c:idx val="7"/>
            <c:invertIfNegative val="0"/>
            <c:bubble3D val="0"/>
            <c:extLst>
              <c:ext xmlns:c16="http://schemas.microsoft.com/office/drawing/2014/chart" uri="{C3380CC4-5D6E-409C-BE32-E72D297353CC}">
                <c16:uniqueId val="{00000005-45A9-45F1-AC9D-59EF62CCD509}"/>
              </c:ext>
            </c:extLst>
          </c:dPt>
          <c:dPt>
            <c:idx val="13"/>
            <c:invertIfNegative val="0"/>
            <c:bubble3D val="0"/>
            <c:extLst>
              <c:ext xmlns:c16="http://schemas.microsoft.com/office/drawing/2014/chart" uri="{C3380CC4-5D6E-409C-BE32-E72D297353CC}">
                <c16:uniqueId val="{00000006-45A9-45F1-AC9D-59EF62CCD509}"/>
              </c:ext>
            </c:extLst>
          </c:dPt>
          <c:dLbls>
            <c:numFmt formatCode="0%" sourceLinked="0"/>
            <c:spPr>
              <a:noFill/>
              <a:ln w="25385">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Very dissatisfied</c:v>
                </c:pt>
                <c:pt idx="1">
                  <c:v>Somewhat dissatisfied</c:v>
                </c:pt>
                <c:pt idx="2">
                  <c:v>Neither dissatisfied nor satisfied</c:v>
                </c:pt>
                <c:pt idx="3">
                  <c:v>Somewhat satisfied</c:v>
                </c:pt>
                <c:pt idx="4">
                  <c:v>Very satisfied</c:v>
                </c:pt>
                <c:pt idx="5">
                  <c:v>NA</c:v>
                </c:pt>
              </c:strCache>
            </c:strRef>
          </c:cat>
          <c:val>
            <c:numRef>
              <c:f>Sheet1!$B$2:$B$7</c:f>
              <c:numCache>
                <c:formatCode>0%</c:formatCode>
                <c:ptCount val="6"/>
                <c:pt idx="0">
                  <c:v>0.23</c:v>
                </c:pt>
                <c:pt idx="1">
                  <c:v>0.3</c:v>
                </c:pt>
                <c:pt idx="2">
                  <c:v>0.25</c:v>
                </c:pt>
                <c:pt idx="3">
                  <c:v>0.12</c:v>
                </c:pt>
                <c:pt idx="4">
                  <c:v>0.04</c:v>
                </c:pt>
                <c:pt idx="5">
                  <c:v>0.06</c:v>
                </c:pt>
              </c:numCache>
            </c:numRef>
          </c:val>
          <c:extLst>
            <c:ext xmlns:c16="http://schemas.microsoft.com/office/drawing/2014/chart" uri="{C3380CC4-5D6E-409C-BE32-E72D297353CC}">
              <c16:uniqueId val="{00000007-45A9-45F1-AC9D-59EF62CCD509}"/>
            </c:ext>
          </c:extLst>
        </c:ser>
        <c:ser>
          <c:idx val="1"/>
          <c:order val="1"/>
          <c:tx>
            <c:strRef>
              <c:f>Sheet1!$C$1</c:f>
              <c:strCache>
                <c:ptCount val="1"/>
                <c:pt idx="0">
                  <c:v>Mar-21</c:v>
                </c:pt>
              </c:strCache>
            </c:strRef>
          </c:tx>
          <c:spPr>
            <a:solidFill>
              <a:srgbClr val="FFA3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Very dissatisfied</c:v>
                </c:pt>
                <c:pt idx="1">
                  <c:v>Somewhat dissatisfied</c:v>
                </c:pt>
                <c:pt idx="2">
                  <c:v>Neither dissatisfied nor satisfied</c:v>
                </c:pt>
                <c:pt idx="3">
                  <c:v>Somewhat satisfied</c:v>
                </c:pt>
                <c:pt idx="4">
                  <c:v>Very satisfied</c:v>
                </c:pt>
                <c:pt idx="5">
                  <c:v>NA</c:v>
                </c:pt>
              </c:strCache>
            </c:strRef>
          </c:cat>
          <c:val>
            <c:numRef>
              <c:f>Sheet1!$C$2:$C$7</c:f>
            </c:numRef>
          </c:val>
          <c:extLst>
            <c:ext xmlns:c16="http://schemas.microsoft.com/office/drawing/2014/chart" uri="{C3380CC4-5D6E-409C-BE32-E72D297353CC}">
              <c16:uniqueId val="{00000009-45A9-45F1-AC9D-59EF62CCD509}"/>
            </c:ext>
          </c:extLst>
        </c:ser>
        <c:dLbls>
          <c:showLegendKey val="0"/>
          <c:showVal val="0"/>
          <c:showCatName val="0"/>
          <c:showSerName val="0"/>
          <c:showPercent val="0"/>
          <c:showBubbleSize val="0"/>
        </c:dLbls>
        <c:gapWidth val="150"/>
        <c:axId val="370224648"/>
        <c:axId val="370221904"/>
      </c:barChart>
      <c:catAx>
        <c:axId val="370224648"/>
        <c:scaling>
          <c:orientation val="maxMin"/>
        </c:scaling>
        <c:delete val="0"/>
        <c:axPos val="l"/>
        <c:numFmt formatCode="General" sourceLinked="1"/>
        <c:majorTickMark val="out"/>
        <c:minorTickMark val="none"/>
        <c:tickLblPos val="nextTo"/>
        <c:crossAx val="370221904"/>
        <c:crosses val="autoZero"/>
        <c:auto val="1"/>
        <c:lblAlgn val="ctr"/>
        <c:lblOffset val="100"/>
        <c:noMultiLvlLbl val="0"/>
      </c:catAx>
      <c:valAx>
        <c:axId val="370221904"/>
        <c:scaling>
          <c:orientation val="minMax"/>
          <c:min val="0"/>
        </c:scaling>
        <c:delete val="0"/>
        <c:axPos val="b"/>
        <c:majorGridlines>
          <c:spPr>
            <a:ln>
              <a:solidFill>
                <a:srgbClr val="B1C0BC"/>
              </a:solidFill>
              <a:prstDash val="dash"/>
            </a:ln>
          </c:spPr>
        </c:majorGridlines>
        <c:numFmt formatCode="0%" sourceLinked="0"/>
        <c:majorTickMark val="out"/>
        <c:minorTickMark val="none"/>
        <c:tickLblPos val="nextTo"/>
        <c:crossAx val="370224648"/>
        <c:crosses val="max"/>
        <c:crossBetween val="between"/>
        <c:majorUnit val="0.2"/>
      </c:valAx>
      <c:spPr>
        <a:noFill/>
        <a:ln w="12700">
          <a:noFill/>
        </a:ln>
      </c:spPr>
    </c:plotArea>
    <c:plotVisOnly val="1"/>
    <c:dispBlanksAs val="gap"/>
    <c:showDLblsOverMax val="0"/>
  </c:chart>
  <c:txPr>
    <a:bodyPr/>
    <a:lstStyle/>
    <a:p>
      <a:pPr>
        <a:defRPr sz="1000"/>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2154011029544064"/>
          <c:y val="8.5878274807500092E-4"/>
          <c:w val="0.33545456385620209"/>
          <c:h val="0.88338939589046039"/>
        </c:manualLayout>
      </c:layout>
      <c:barChart>
        <c:barDir val="bar"/>
        <c:grouping val="stacked"/>
        <c:varyColors val="0"/>
        <c:ser>
          <c:idx val="2"/>
          <c:order val="0"/>
          <c:tx>
            <c:strRef>
              <c:f>Sheet1!$B$1</c:f>
              <c:strCache>
                <c:ptCount val="1"/>
                <c:pt idx="0">
                  <c:v>The same</c:v>
                </c:pt>
              </c:strCache>
            </c:strRef>
          </c:tx>
          <c:spPr>
            <a:solidFill>
              <a:srgbClr val="00AEC7"/>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Sheet1!$A$2:$A$17</c:f>
              <c:strCache>
                <c:ptCount val="16"/>
                <c:pt idx="0">
                  <c:v>Gambling</c:v>
                </c:pt>
                <c:pt idx="1">
                  <c:v>Drinking</c:v>
                </c:pt>
                <c:pt idx="2">
                  <c:v>Gaming</c:v>
                </c:pt>
                <c:pt idx="3">
                  <c:v>Watch films </c:v>
                </c:pt>
                <c:pt idx="4">
                  <c:v>Look for self-help wellbeing guidance/apps</c:v>
                </c:pt>
                <c:pt idx="5">
                  <c:v>Try to find work in a supermarket/pharmacy/other key outlet</c:v>
                </c:pt>
                <c:pt idx="6">
                  <c:v>Partying in my student accommodation / a friends student accommodation</c:v>
                </c:pt>
                <c:pt idx="7">
                  <c:v>Be creative / do crafts</c:v>
                </c:pt>
                <c:pt idx="8">
                  <c:v>Connect with friends/family remotely e.g. online</c:v>
                </c:pt>
                <c:pt idx="9">
                  <c:v>Volunteering / giving something back to the community</c:v>
                </c:pt>
                <c:pt idx="10">
                  <c:v>Going out to bars and pubs</c:v>
                </c:pt>
                <c:pt idx="11">
                  <c:v>Support and care for others</c:v>
                </c:pt>
                <c:pt idx="12">
                  <c:v>Read books</c:v>
                </c:pt>
                <c:pt idx="13">
                  <c:v>Eating healthy food</c:v>
                </c:pt>
                <c:pt idx="14">
                  <c:v>Maintain some sort of daily routine </c:v>
                </c:pt>
                <c:pt idx="15">
                  <c:v>Exercise</c:v>
                </c:pt>
              </c:strCache>
            </c:strRef>
          </c:cat>
          <c:val>
            <c:numRef>
              <c:f>Sheet1!$B$2:$B$17</c:f>
              <c:numCache>
                <c:formatCode>0%</c:formatCode>
                <c:ptCount val="16"/>
                <c:pt idx="0">
                  <c:v>-0.56000000000000005</c:v>
                </c:pt>
                <c:pt idx="1">
                  <c:v>-0.49</c:v>
                </c:pt>
                <c:pt idx="2">
                  <c:v>-0.49</c:v>
                </c:pt>
                <c:pt idx="3">
                  <c:v>-0.52</c:v>
                </c:pt>
                <c:pt idx="4">
                  <c:v>-0.51</c:v>
                </c:pt>
                <c:pt idx="5">
                  <c:v>-0.4</c:v>
                </c:pt>
                <c:pt idx="6">
                  <c:v>-0.3</c:v>
                </c:pt>
                <c:pt idx="7">
                  <c:v>-0.45</c:v>
                </c:pt>
                <c:pt idx="8">
                  <c:v>-0.38</c:v>
                </c:pt>
                <c:pt idx="9">
                  <c:v>-0.49</c:v>
                </c:pt>
                <c:pt idx="10">
                  <c:v>-0.28000000000000003</c:v>
                </c:pt>
                <c:pt idx="11">
                  <c:v>-0.46</c:v>
                </c:pt>
                <c:pt idx="12">
                  <c:v>-0.37</c:v>
                </c:pt>
                <c:pt idx="13">
                  <c:v>-0.3</c:v>
                </c:pt>
                <c:pt idx="14">
                  <c:v>-0.28999999999999998</c:v>
                </c:pt>
                <c:pt idx="15">
                  <c:v>-0.22</c:v>
                </c:pt>
              </c:numCache>
            </c:numRef>
          </c:val>
          <c:extLst>
            <c:ext xmlns:c16="http://schemas.microsoft.com/office/drawing/2014/chart" uri="{C3380CC4-5D6E-409C-BE32-E72D297353CC}">
              <c16:uniqueId val="{00000008-12BC-4185-BDA7-5EEA8430148B}"/>
            </c:ext>
          </c:extLst>
        </c:ser>
        <c:ser>
          <c:idx val="1"/>
          <c:order val="1"/>
          <c:tx>
            <c:strRef>
              <c:f>Sheet1!$C$1</c:f>
              <c:strCache>
                <c:ptCount val="1"/>
                <c:pt idx="0">
                  <c:v>Less</c:v>
                </c:pt>
              </c:strCache>
            </c:strRef>
          </c:tx>
          <c:spPr>
            <a:solidFill>
              <a:srgbClr val="EEDC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Sheet1!$A$2:$A$17</c:f>
              <c:strCache>
                <c:ptCount val="16"/>
                <c:pt idx="0">
                  <c:v>Gambling</c:v>
                </c:pt>
                <c:pt idx="1">
                  <c:v>Drinking</c:v>
                </c:pt>
                <c:pt idx="2">
                  <c:v>Gaming</c:v>
                </c:pt>
                <c:pt idx="3">
                  <c:v>Watch films </c:v>
                </c:pt>
                <c:pt idx="4">
                  <c:v>Look for self-help wellbeing guidance/apps</c:v>
                </c:pt>
                <c:pt idx="5">
                  <c:v>Try to find work in a supermarket/pharmacy/other key outlet</c:v>
                </c:pt>
                <c:pt idx="6">
                  <c:v>Partying in my student accommodation / a friends student accommodation</c:v>
                </c:pt>
                <c:pt idx="7">
                  <c:v>Be creative / do crafts</c:v>
                </c:pt>
                <c:pt idx="8">
                  <c:v>Connect with friends/family remotely e.g. online</c:v>
                </c:pt>
                <c:pt idx="9">
                  <c:v>Volunteering / giving something back to the community</c:v>
                </c:pt>
                <c:pt idx="10">
                  <c:v>Going out to bars and pubs</c:v>
                </c:pt>
                <c:pt idx="11">
                  <c:v>Support and care for others</c:v>
                </c:pt>
                <c:pt idx="12">
                  <c:v>Read books</c:v>
                </c:pt>
                <c:pt idx="13">
                  <c:v>Eating healthy food</c:v>
                </c:pt>
                <c:pt idx="14">
                  <c:v>Maintain some sort of daily routine </c:v>
                </c:pt>
                <c:pt idx="15">
                  <c:v>Exercise</c:v>
                </c:pt>
              </c:strCache>
            </c:strRef>
          </c:cat>
          <c:val>
            <c:numRef>
              <c:f>Sheet1!$C$2:$C$17</c:f>
              <c:numCache>
                <c:formatCode>0%</c:formatCode>
                <c:ptCount val="16"/>
                <c:pt idx="0">
                  <c:v>-0.33</c:v>
                </c:pt>
                <c:pt idx="1">
                  <c:v>-0.28999999999999998</c:v>
                </c:pt>
                <c:pt idx="2">
                  <c:v>-0.27</c:v>
                </c:pt>
                <c:pt idx="3">
                  <c:v>-0.22</c:v>
                </c:pt>
                <c:pt idx="4">
                  <c:v>-0.1</c:v>
                </c:pt>
                <c:pt idx="5">
                  <c:v>-0.2</c:v>
                </c:pt>
                <c:pt idx="6">
                  <c:v>-0.28999999999999998</c:v>
                </c:pt>
                <c:pt idx="7">
                  <c:v>-0.12</c:v>
                </c:pt>
                <c:pt idx="8">
                  <c:v>-0.18</c:v>
                </c:pt>
                <c:pt idx="9">
                  <c:v>-0.06</c:v>
                </c:pt>
                <c:pt idx="10">
                  <c:v>-0.24</c:v>
                </c:pt>
                <c:pt idx="11">
                  <c:v>-0.05</c:v>
                </c:pt>
                <c:pt idx="12">
                  <c:v>-0.06</c:v>
                </c:pt>
                <c:pt idx="13">
                  <c:v>-0.05</c:v>
                </c:pt>
                <c:pt idx="14">
                  <c:v>-0.04</c:v>
                </c:pt>
                <c:pt idx="15">
                  <c:v>-0.02</c:v>
                </c:pt>
              </c:numCache>
            </c:numRef>
          </c:val>
          <c:extLst>
            <c:ext xmlns:c16="http://schemas.microsoft.com/office/drawing/2014/chart" uri="{C3380CC4-5D6E-409C-BE32-E72D297353CC}">
              <c16:uniqueId val="{0000000D-12BC-4185-BDA7-5EEA8430148B}"/>
            </c:ext>
          </c:extLst>
        </c:ser>
        <c:ser>
          <c:idx val="0"/>
          <c:order val="2"/>
          <c:tx>
            <c:strRef>
              <c:f>Sheet1!$D$1</c:f>
              <c:strCache>
                <c:ptCount val="1"/>
                <c:pt idx="0">
                  <c:v>More</c:v>
                </c:pt>
              </c:strCache>
            </c:strRef>
          </c:tx>
          <c:spPr>
            <a:solidFill>
              <a:srgbClr val="FFA3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Sheet1!$A$2:$A$17</c:f>
              <c:strCache>
                <c:ptCount val="16"/>
                <c:pt idx="0">
                  <c:v>Gambling</c:v>
                </c:pt>
                <c:pt idx="1">
                  <c:v>Drinking</c:v>
                </c:pt>
                <c:pt idx="2">
                  <c:v>Gaming</c:v>
                </c:pt>
                <c:pt idx="3">
                  <c:v>Watch films </c:v>
                </c:pt>
                <c:pt idx="4">
                  <c:v>Look for self-help wellbeing guidance/apps</c:v>
                </c:pt>
                <c:pt idx="5">
                  <c:v>Try to find work in a supermarket/pharmacy/other key outlet</c:v>
                </c:pt>
                <c:pt idx="6">
                  <c:v>Partying in my student accommodation / a friends student accommodation</c:v>
                </c:pt>
                <c:pt idx="7">
                  <c:v>Be creative / do crafts</c:v>
                </c:pt>
                <c:pt idx="8">
                  <c:v>Connect with friends/family remotely e.g. online</c:v>
                </c:pt>
                <c:pt idx="9">
                  <c:v>Volunteering / giving something back to the community</c:v>
                </c:pt>
                <c:pt idx="10">
                  <c:v>Going out to bars and pubs</c:v>
                </c:pt>
                <c:pt idx="11">
                  <c:v>Support and care for others</c:v>
                </c:pt>
                <c:pt idx="12">
                  <c:v>Read books</c:v>
                </c:pt>
                <c:pt idx="13">
                  <c:v>Eating healthy food</c:v>
                </c:pt>
                <c:pt idx="14">
                  <c:v>Maintain some sort of daily routine </c:v>
                </c:pt>
                <c:pt idx="15">
                  <c:v>Exercise</c:v>
                </c:pt>
              </c:strCache>
            </c:strRef>
          </c:cat>
          <c:val>
            <c:numRef>
              <c:f>Sheet1!$D$2:$D$17</c:f>
              <c:numCache>
                <c:formatCode>0%</c:formatCode>
                <c:ptCount val="16"/>
                <c:pt idx="0">
                  <c:v>0.11</c:v>
                </c:pt>
                <c:pt idx="1">
                  <c:v>0.22</c:v>
                </c:pt>
                <c:pt idx="2">
                  <c:v>0.23</c:v>
                </c:pt>
                <c:pt idx="3">
                  <c:v>0.26</c:v>
                </c:pt>
                <c:pt idx="4">
                  <c:v>0.39</c:v>
                </c:pt>
                <c:pt idx="5">
                  <c:v>0.4</c:v>
                </c:pt>
                <c:pt idx="6">
                  <c:v>0.41</c:v>
                </c:pt>
                <c:pt idx="7">
                  <c:v>0.43</c:v>
                </c:pt>
                <c:pt idx="8">
                  <c:v>0.44</c:v>
                </c:pt>
                <c:pt idx="9">
                  <c:v>0.45</c:v>
                </c:pt>
                <c:pt idx="10">
                  <c:v>0.47</c:v>
                </c:pt>
                <c:pt idx="11">
                  <c:v>0.48</c:v>
                </c:pt>
                <c:pt idx="12">
                  <c:v>0.56999999999999995</c:v>
                </c:pt>
                <c:pt idx="13">
                  <c:v>0.65</c:v>
                </c:pt>
                <c:pt idx="14">
                  <c:v>0.67</c:v>
                </c:pt>
                <c:pt idx="15">
                  <c:v>0.76</c:v>
                </c:pt>
              </c:numCache>
            </c:numRef>
          </c:val>
          <c:extLst>
            <c:ext xmlns:c16="http://schemas.microsoft.com/office/drawing/2014/chart" uri="{C3380CC4-5D6E-409C-BE32-E72D297353CC}">
              <c16:uniqueId val="{00000019-12BC-4185-BDA7-5EEA8430148B}"/>
            </c:ext>
          </c:extLst>
        </c:ser>
        <c:dLbls>
          <c:showLegendKey val="0"/>
          <c:showVal val="1"/>
          <c:showCatName val="0"/>
          <c:showSerName val="0"/>
          <c:showPercent val="0"/>
          <c:showBubbleSize val="0"/>
        </c:dLbls>
        <c:gapWidth val="150"/>
        <c:overlap val="100"/>
        <c:axId val="307529736"/>
        <c:axId val="271007648"/>
      </c:barChart>
      <c:catAx>
        <c:axId val="307529736"/>
        <c:scaling>
          <c:orientation val="minMax"/>
        </c:scaling>
        <c:delete val="0"/>
        <c:axPos val="l"/>
        <c:numFmt formatCode="General" sourceLinked="0"/>
        <c:majorTickMark val="out"/>
        <c:minorTickMark val="none"/>
        <c:tickLblPos val="low"/>
        <c:txPr>
          <a:bodyPr/>
          <a:lstStyle/>
          <a:p>
            <a:pPr>
              <a:defRPr sz="1000"/>
            </a:pPr>
            <a:endParaRPr lang="en-US"/>
          </a:p>
        </c:txPr>
        <c:crossAx val="271007648"/>
        <c:crosses val="autoZero"/>
        <c:auto val="1"/>
        <c:lblAlgn val="ctr"/>
        <c:lblOffset val="100"/>
        <c:noMultiLvlLbl val="0"/>
      </c:catAx>
      <c:valAx>
        <c:axId val="271007648"/>
        <c:scaling>
          <c:orientation val="minMax"/>
          <c:max val="1"/>
          <c:min val="-1"/>
        </c:scaling>
        <c:delete val="0"/>
        <c:axPos val="b"/>
        <c:majorGridlines>
          <c:spPr>
            <a:ln>
              <a:solidFill>
                <a:srgbClr val="B1C0BC"/>
              </a:solidFill>
              <a:prstDash val="dash"/>
            </a:ln>
          </c:spPr>
        </c:majorGridlines>
        <c:numFmt formatCode="0%" sourceLinked="0"/>
        <c:majorTickMark val="out"/>
        <c:minorTickMark val="none"/>
        <c:tickLblPos val="nextTo"/>
        <c:txPr>
          <a:bodyPr/>
          <a:lstStyle/>
          <a:p>
            <a:pPr>
              <a:defRPr lang="en-US"/>
            </a:pPr>
            <a:endParaRPr lang="en-US"/>
          </a:p>
        </c:txPr>
        <c:crossAx val="307529736"/>
        <c:crosses val="autoZero"/>
        <c:crossBetween val="between"/>
      </c:valAx>
      <c:spPr>
        <a:noFill/>
        <a:ln w="12700">
          <a:noFill/>
        </a:ln>
      </c:spPr>
    </c:plotArea>
    <c:legend>
      <c:legendPos val="r"/>
      <c:layout>
        <c:manualLayout>
          <c:xMode val="edge"/>
          <c:yMode val="edge"/>
          <c:x val="0.83184049893842882"/>
          <c:y val="0.187659051083546"/>
          <c:w val="0.11960161844614775"/>
          <c:h val="0.57115334100999204"/>
        </c:manualLayout>
      </c:layout>
      <c:overlay val="0"/>
    </c:legend>
    <c:plotVisOnly val="1"/>
    <c:dispBlanksAs val="gap"/>
    <c:showDLblsOverMax val="0"/>
  </c:chart>
  <c:spPr>
    <a:ln>
      <a:noFill/>
    </a:ln>
  </c:spPr>
  <c:txPr>
    <a:bodyPr/>
    <a:lstStyle/>
    <a:p>
      <a:pPr>
        <a:defRPr sz="999"/>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73586687362056"/>
          <c:y val="3.4374886283734848E-2"/>
          <c:w val="0.49760260893768288"/>
          <c:h val="0.8628176673228346"/>
        </c:manualLayout>
      </c:layout>
      <c:barChart>
        <c:barDir val="bar"/>
        <c:grouping val="clustered"/>
        <c:varyColors val="0"/>
        <c:ser>
          <c:idx val="0"/>
          <c:order val="0"/>
          <c:tx>
            <c:strRef>
              <c:f>Sheet1!$B$1</c:f>
              <c:strCache>
                <c:ptCount val="1"/>
                <c:pt idx="0">
                  <c:v>Mar-20</c:v>
                </c:pt>
              </c:strCache>
            </c:strRef>
          </c:tx>
          <c:spPr>
            <a:solidFill>
              <a:srgbClr val="00AEC7"/>
            </a:solidFill>
          </c:spPr>
          <c:invertIfNegative val="0"/>
          <c:dPt>
            <c:idx val="0"/>
            <c:invertIfNegative val="0"/>
            <c:bubble3D val="0"/>
            <c:extLst>
              <c:ext xmlns:c16="http://schemas.microsoft.com/office/drawing/2014/chart" uri="{C3380CC4-5D6E-409C-BE32-E72D297353CC}">
                <c16:uniqueId val="{00000000-2452-4242-BC40-1C8BE1C6D0FF}"/>
              </c:ext>
            </c:extLst>
          </c:dPt>
          <c:dPt>
            <c:idx val="1"/>
            <c:invertIfNegative val="0"/>
            <c:bubble3D val="0"/>
            <c:extLst>
              <c:ext xmlns:c16="http://schemas.microsoft.com/office/drawing/2014/chart" uri="{C3380CC4-5D6E-409C-BE32-E72D297353CC}">
                <c16:uniqueId val="{00000001-2452-4242-BC40-1C8BE1C6D0FF}"/>
              </c:ext>
            </c:extLst>
          </c:dPt>
          <c:dPt>
            <c:idx val="2"/>
            <c:invertIfNegative val="0"/>
            <c:bubble3D val="0"/>
            <c:extLst>
              <c:ext xmlns:c16="http://schemas.microsoft.com/office/drawing/2014/chart" uri="{C3380CC4-5D6E-409C-BE32-E72D297353CC}">
                <c16:uniqueId val="{00000002-2452-4242-BC40-1C8BE1C6D0FF}"/>
              </c:ext>
            </c:extLst>
          </c:dPt>
          <c:dPt>
            <c:idx val="3"/>
            <c:invertIfNegative val="0"/>
            <c:bubble3D val="0"/>
            <c:extLst>
              <c:ext xmlns:c16="http://schemas.microsoft.com/office/drawing/2014/chart" uri="{C3380CC4-5D6E-409C-BE32-E72D297353CC}">
                <c16:uniqueId val="{00000003-2452-4242-BC40-1C8BE1C6D0FF}"/>
              </c:ext>
            </c:extLst>
          </c:dPt>
          <c:dLbls>
            <c:numFmt formatCode="0%" sourceLinked="0"/>
            <c:spPr>
              <a:noFill/>
              <a:ln w="25385">
                <a:noFill/>
              </a:ln>
            </c:spPr>
            <c:txPr>
              <a:bodyPr/>
              <a:lstStyle/>
              <a:p>
                <a:pPr>
                  <a:defRPr lang="en-US"/>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Don’t know </c:v>
                </c:pt>
                <c:pt idx="1">
                  <c:v>I am very scared that I will contract Coronavirus (Covid-19)   </c:v>
                </c:pt>
                <c:pt idx="2">
                  <c:v>I am somewhat scared that I will contract Coronavirus (Covid-19)   </c:v>
                </c:pt>
                <c:pt idx="3">
                  <c:v>I am not very scared that I will contract Coronavirus (Covid-19)   </c:v>
                </c:pt>
                <c:pt idx="4">
                  <c:v>I am not at all scared that I will contract Coronavirus (Covid-19)   </c:v>
                </c:pt>
                <c:pt idx="5">
                  <c:v>I have tested positive for Coronavirus (Covid-19) (whether presently or previously)</c:v>
                </c:pt>
              </c:strCache>
            </c:strRef>
          </c:cat>
          <c:val>
            <c:numRef>
              <c:f>Sheet1!$B$2:$B$7</c:f>
            </c:numRef>
          </c:val>
          <c:extLst>
            <c:ext xmlns:c16="http://schemas.microsoft.com/office/drawing/2014/chart" uri="{C3380CC4-5D6E-409C-BE32-E72D297353CC}">
              <c16:uniqueId val="{00000004-2452-4242-BC40-1C8BE1C6D0FF}"/>
            </c:ext>
          </c:extLst>
        </c:ser>
        <c:ser>
          <c:idx val="1"/>
          <c:order val="1"/>
          <c:tx>
            <c:strRef>
              <c:f>Sheet1!$C$1</c:f>
              <c:strCache>
                <c:ptCount val="1"/>
                <c:pt idx="0">
                  <c:v>Jul-20</c:v>
                </c:pt>
              </c:strCache>
            </c:strRef>
          </c:tx>
          <c:spPr>
            <a:solidFill>
              <a:srgbClr val="84BD00"/>
            </a:solidFill>
          </c:spPr>
          <c:invertIfNegative val="0"/>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Don’t know </c:v>
                </c:pt>
                <c:pt idx="1">
                  <c:v>I am very scared that I will contract Coronavirus (Covid-19)   </c:v>
                </c:pt>
                <c:pt idx="2">
                  <c:v>I am somewhat scared that I will contract Coronavirus (Covid-19)   </c:v>
                </c:pt>
                <c:pt idx="3">
                  <c:v>I am not very scared that I will contract Coronavirus (Covid-19)   </c:v>
                </c:pt>
                <c:pt idx="4">
                  <c:v>I am not at all scared that I will contract Coronavirus (Covid-19)   </c:v>
                </c:pt>
                <c:pt idx="5">
                  <c:v>I have tested positive for Coronavirus (Covid-19) (whether presently or previously)</c:v>
                </c:pt>
              </c:strCache>
            </c:strRef>
          </c:cat>
          <c:val>
            <c:numRef>
              <c:f>Sheet1!$C$2:$C$7</c:f>
              <c:numCache>
                <c:formatCode>0%</c:formatCode>
                <c:ptCount val="6"/>
                <c:pt idx="0">
                  <c:v>0.01</c:v>
                </c:pt>
                <c:pt idx="1">
                  <c:v>0.18</c:v>
                </c:pt>
                <c:pt idx="2">
                  <c:v>0.42</c:v>
                </c:pt>
                <c:pt idx="3">
                  <c:v>0.32</c:v>
                </c:pt>
                <c:pt idx="4">
                  <c:v>7.0000000000000007E-2</c:v>
                </c:pt>
              </c:numCache>
            </c:numRef>
          </c:val>
          <c:extLst>
            <c:ext xmlns:c16="http://schemas.microsoft.com/office/drawing/2014/chart" uri="{C3380CC4-5D6E-409C-BE32-E72D297353CC}">
              <c16:uniqueId val="{00000005-2452-4242-BC40-1C8BE1C6D0FF}"/>
            </c:ext>
          </c:extLst>
        </c:ser>
        <c:ser>
          <c:idx val="2"/>
          <c:order val="2"/>
          <c:tx>
            <c:strRef>
              <c:f>Sheet1!$D$1</c:f>
              <c:strCache>
                <c:ptCount val="1"/>
                <c:pt idx="0">
                  <c:v>Nov-20</c:v>
                </c:pt>
              </c:strCache>
            </c:strRef>
          </c:tx>
          <c:spPr>
            <a:solidFill>
              <a:srgbClr val="933298"/>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Don’t know </c:v>
                </c:pt>
                <c:pt idx="1">
                  <c:v>I am very scared that I will contract Coronavirus (Covid-19)   </c:v>
                </c:pt>
                <c:pt idx="2">
                  <c:v>I am somewhat scared that I will contract Coronavirus (Covid-19)   </c:v>
                </c:pt>
                <c:pt idx="3">
                  <c:v>I am not very scared that I will contract Coronavirus (Covid-19)   </c:v>
                </c:pt>
                <c:pt idx="4">
                  <c:v>I am not at all scared that I will contract Coronavirus (Covid-19)   </c:v>
                </c:pt>
                <c:pt idx="5">
                  <c:v>I have tested positive for Coronavirus (Covid-19) (whether presently or previously)</c:v>
                </c:pt>
              </c:strCache>
            </c:strRef>
          </c:cat>
          <c:val>
            <c:numRef>
              <c:f>Sheet1!$D$2:$D$7</c:f>
            </c:numRef>
          </c:val>
          <c:extLst>
            <c:ext xmlns:c16="http://schemas.microsoft.com/office/drawing/2014/chart" uri="{C3380CC4-5D6E-409C-BE32-E72D297353CC}">
              <c16:uniqueId val="{00000006-2452-4242-BC40-1C8BE1C6D0FF}"/>
            </c:ext>
          </c:extLst>
        </c:ser>
        <c:ser>
          <c:idx val="3"/>
          <c:order val="3"/>
          <c:tx>
            <c:strRef>
              <c:f>Sheet1!$E$1</c:f>
              <c:strCache>
                <c:ptCount val="1"/>
                <c:pt idx="0">
                  <c:v>Mar-21</c:v>
                </c:pt>
              </c:strCache>
            </c:strRef>
          </c:tx>
          <c:spPr>
            <a:solidFill>
              <a:srgbClr val="FFA300"/>
            </a:solidFill>
          </c:spPr>
          <c:invertIfNegative val="0"/>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Don’t know </c:v>
                </c:pt>
                <c:pt idx="1">
                  <c:v>I am very scared that I will contract Coronavirus (Covid-19)   </c:v>
                </c:pt>
                <c:pt idx="2">
                  <c:v>I am somewhat scared that I will contract Coronavirus (Covid-19)   </c:v>
                </c:pt>
                <c:pt idx="3">
                  <c:v>I am not very scared that I will contract Coronavirus (Covid-19)   </c:v>
                </c:pt>
                <c:pt idx="4">
                  <c:v>I am not at all scared that I will contract Coronavirus (Covid-19)   </c:v>
                </c:pt>
                <c:pt idx="5">
                  <c:v>I have tested positive for Coronavirus (Covid-19) (whether presently or previously)</c:v>
                </c:pt>
              </c:strCache>
            </c:strRef>
          </c:cat>
          <c:val>
            <c:numRef>
              <c:f>Sheet1!$E$2:$E$7</c:f>
            </c:numRef>
          </c:val>
          <c:extLst>
            <c:ext xmlns:c16="http://schemas.microsoft.com/office/drawing/2014/chart" uri="{C3380CC4-5D6E-409C-BE32-E72D297353CC}">
              <c16:uniqueId val="{00000007-2452-4242-BC40-1C8BE1C6D0FF}"/>
            </c:ext>
          </c:extLst>
        </c:ser>
        <c:ser>
          <c:idx val="4"/>
          <c:order val="4"/>
          <c:tx>
            <c:strRef>
              <c:f>Sheet1!$F$1</c:f>
              <c:strCache>
                <c:ptCount val="1"/>
                <c:pt idx="0">
                  <c:v>Aug-21</c:v>
                </c:pt>
              </c:strCache>
            </c:strRef>
          </c:tx>
          <c:spPr>
            <a:solidFill>
              <a:srgbClr val="840B55"/>
            </a:solidFill>
            <a:ln>
              <a:solidFill>
                <a:srgbClr val="840B55"/>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Don’t know </c:v>
                </c:pt>
                <c:pt idx="1">
                  <c:v>I am very scared that I will contract Coronavirus (Covid-19)   </c:v>
                </c:pt>
                <c:pt idx="2">
                  <c:v>I am somewhat scared that I will contract Coronavirus (Covid-19)   </c:v>
                </c:pt>
                <c:pt idx="3">
                  <c:v>I am not very scared that I will contract Coronavirus (Covid-19)   </c:v>
                </c:pt>
                <c:pt idx="4">
                  <c:v>I am not at all scared that I will contract Coronavirus (Covid-19)   </c:v>
                </c:pt>
                <c:pt idx="5">
                  <c:v>I have tested positive for Coronavirus (Covid-19) (whether presently or previously)</c:v>
                </c:pt>
              </c:strCache>
            </c:strRef>
          </c:cat>
          <c:val>
            <c:numRef>
              <c:f>Sheet1!$F$2:$F$7</c:f>
              <c:numCache>
                <c:formatCode>0%</c:formatCode>
                <c:ptCount val="6"/>
                <c:pt idx="0">
                  <c:v>0.02</c:v>
                </c:pt>
                <c:pt idx="1">
                  <c:v>0.11</c:v>
                </c:pt>
                <c:pt idx="2">
                  <c:v>0.36</c:v>
                </c:pt>
                <c:pt idx="3">
                  <c:v>0.26</c:v>
                </c:pt>
                <c:pt idx="4">
                  <c:v>0.15</c:v>
                </c:pt>
                <c:pt idx="5">
                  <c:v>0.1</c:v>
                </c:pt>
              </c:numCache>
            </c:numRef>
          </c:val>
          <c:extLst>
            <c:ext xmlns:c16="http://schemas.microsoft.com/office/drawing/2014/chart" uri="{C3380CC4-5D6E-409C-BE32-E72D297353CC}">
              <c16:uniqueId val="{00000008-2452-4242-BC40-1C8BE1C6D0FF}"/>
            </c:ext>
          </c:extLst>
        </c:ser>
        <c:dLbls>
          <c:showLegendKey val="0"/>
          <c:showVal val="0"/>
          <c:showCatName val="0"/>
          <c:showSerName val="0"/>
          <c:showPercent val="0"/>
          <c:showBubbleSize val="0"/>
        </c:dLbls>
        <c:gapWidth val="150"/>
        <c:axId val="305920904"/>
        <c:axId val="305921296"/>
      </c:barChart>
      <c:catAx>
        <c:axId val="305920904"/>
        <c:scaling>
          <c:orientation val="minMax"/>
        </c:scaling>
        <c:delete val="0"/>
        <c:axPos val="l"/>
        <c:numFmt formatCode="General" sourceLinked="1"/>
        <c:majorTickMark val="out"/>
        <c:minorTickMark val="none"/>
        <c:tickLblPos val="nextTo"/>
        <c:txPr>
          <a:bodyPr/>
          <a:lstStyle/>
          <a:p>
            <a:pPr>
              <a:defRPr lang="en-US"/>
            </a:pPr>
            <a:endParaRPr lang="en-US"/>
          </a:p>
        </c:txPr>
        <c:crossAx val="305921296"/>
        <c:crosses val="autoZero"/>
        <c:auto val="1"/>
        <c:lblAlgn val="ctr"/>
        <c:lblOffset val="100"/>
        <c:noMultiLvlLbl val="0"/>
      </c:catAx>
      <c:valAx>
        <c:axId val="305921296"/>
        <c:scaling>
          <c:orientation val="minMax"/>
          <c:min val="0"/>
        </c:scaling>
        <c:delete val="0"/>
        <c:axPos val="b"/>
        <c:majorGridlines>
          <c:spPr>
            <a:ln>
              <a:solidFill>
                <a:srgbClr val="B1C0BC"/>
              </a:solidFill>
              <a:prstDash val="dash"/>
            </a:ln>
          </c:spPr>
        </c:majorGridlines>
        <c:numFmt formatCode="0%" sourceLinked="0"/>
        <c:majorTickMark val="out"/>
        <c:minorTickMark val="none"/>
        <c:tickLblPos val="nextTo"/>
        <c:txPr>
          <a:bodyPr/>
          <a:lstStyle/>
          <a:p>
            <a:pPr>
              <a:defRPr lang="en-US"/>
            </a:pPr>
            <a:endParaRPr lang="en-US"/>
          </a:p>
        </c:txPr>
        <c:crossAx val="305920904"/>
        <c:crosses val="autoZero"/>
        <c:crossBetween val="between"/>
        <c:majorUnit val="0.1"/>
      </c:valAx>
      <c:spPr>
        <a:noFill/>
        <a:ln w="12700">
          <a:noFill/>
        </a:ln>
      </c:spPr>
    </c:plotArea>
    <c:legend>
      <c:legendPos val="r"/>
      <c:layout>
        <c:manualLayout>
          <c:xMode val="edge"/>
          <c:yMode val="edge"/>
          <c:x val="0.89068012091404614"/>
          <c:y val="0.33892529765782642"/>
          <c:w val="8.3350192333832923E-2"/>
          <c:h val="0.23568372381297831"/>
        </c:manualLayout>
      </c:layout>
      <c:overlay val="0"/>
    </c:legend>
    <c:plotVisOnly val="1"/>
    <c:dispBlanksAs val="gap"/>
    <c:showDLblsOverMax val="0"/>
  </c:chart>
  <c:txPr>
    <a:bodyPr/>
    <a:lstStyle/>
    <a:p>
      <a:pPr>
        <a:defRPr sz="999"/>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5013145370866883"/>
          <c:y val="8.5878274807500092E-4"/>
          <c:w val="0.43254896271906157"/>
          <c:h val="0.88338939589046039"/>
        </c:manualLayout>
      </c:layout>
      <c:barChart>
        <c:barDir val="bar"/>
        <c:grouping val="stacked"/>
        <c:varyColors val="0"/>
        <c:ser>
          <c:idx val="2"/>
          <c:order val="0"/>
          <c:tx>
            <c:strRef>
              <c:f>Sheet1!$B$1</c:f>
              <c:strCache>
                <c:ptCount val="1"/>
                <c:pt idx="0">
                  <c:v>Strongly agree</c:v>
                </c:pt>
              </c:strCache>
            </c:strRef>
          </c:tx>
          <c:spPr>
            <a:solidFill>
              <a:srgbClr val="00AEC7"/>
            </a:solidFill>
          </c:spPr>
          <c:invertIfNegative val="0"/>
          <c:dLbls>
            <c:dLbl>
              <c:idx val="0"/>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AEC-4DF3-9B8C-776065A30E3A}"/>
                </c:ext>
              </c:extLst>
            </c:dLbl>
            <c:dLbl>
              <c:idx val="1"/>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AEC-4DF3-9B8C-776065A30E3A}"/>
                </c:ext>
              </c:extLst>
            </c:dLbl>
            <c:dLbl>
              <c:idx val="2"/>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AEC-4DF3-9B8C-776065A30E3A}"/>
                </c:ext>
              </c:extLst>
            </c:dLbl>
            <c:dLbl>
              <c:idx val="3"/>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AEC-4DF3-9B8C-776065A30E3A}"/>
                </c:ext>
              </c:extLst>
            </c:dLbl>
            <c:dLbl>
              <c:idx val="4"/>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AEC-4DF3-9B8C-776065A30E3A}"/>
                </c:ext>
              </c:extLst>
            </c:dLbl>
            <c:dLbl>
              <c:idx val="5"/>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AEC-4DF3-9B8C-776065A30E3A}"/>
                </c:ext>
              </c:extLst>
            </c:dLbl>
            <c:dLbl>
              <c:idx val="6"/>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AEC-4DF3-9B8C-776065A30E3A}"/>
                </c:ext>
              </c:extLst>
            </c:dLbl>
            <c:dLbl>
              <c:idx val="7"/>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AEC-4DF3-9B8C-776065A30E3A}"/>
                </c:ext>
              </c:extLst>
            </c:dLbl>
            <c:dLbl>
              <c:idx val="8"/>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060-4139-9A55-5D94F3F36F34}"/>
                </c:ext>
              </c:extLst>
            </c:dLbl>
            <c:numFmt formatCode="0%" sourceLinked="0"/>
            <c:spPr>
              <a:noFill/>
              <a:ln>
                <a:noFill/>
              </a:ln>
              <a:effectLst/>
            </c:spPr>
            <c:txPr>
              <a:bodyPr wrap="square" lIns="38100" tIns="19050" rIns="38100" bIns="19050" anchor="ctr">
                <a:spAutoFit/>
              </a:bodyPr>
              <a:lstStyle/>
              <a:p>
                <a:pPr>
                  <a:defRPr>
                    <a:solidFill>
                      <a:schemeClr val="bg1"/>
                    </a:solidFill>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ext>
            </c:extLst>
          </c:dLbls>
          <c:cat>
            <c:strRef>
              <c:f>Sheet1!$A$2:$A$10</c:f>
              <c:strCache>
                <c:ptCount val="9"/>
                <c:pt idx="0">
                  <c:v>I am feeling good about myself </c:v>
                </c:pt>
                <c:pt idx="1">
                  <c:v>I am sleeping well</c:v>
                </c:pt>
                <c:pt idx="2">
                  <c:v>I am achieving what I want to in life</c:v>
                </c:pt>
                <c:pt idx="3">
                  <c:v>I have enough money/financial support to afford the basics I need right now</c:v>
                </c:pt>
                <c:pt idx="4">
                  <c:v>I am able to study sufficiently in my current accomodation </c:v>
                </c:pt>
                <c:pt idx="5">
                  <c:v>I am able to exercise </c:v>
                </c:pt>
                <c:pt idx="6">
                  <c:v>I have sufficient contact, whether in person with people I live with or virtually with others outside my home, to make me feel connected and/or loved</c:v>
                </c:pt>
                <c:pt idx="7">
                  <c:v>I am eating sufficiently (getting enough, good quality food)</c:v>
                </c:pt>
                <c:pt idx="8">
                  <c:v>I feel safe in my current accommodation/living circumstances</c:v>
                </c:pt>
              </c:strCache>
            </c:strRef>
          </c:cat>
          <c:val>
            <c:numRef>
              <c:f>Sheet1!$B$2:$B$10</c:f>
              <c:numCache>
                <c:formatCode>0%</c:formatCode>
                <c:ptCount val="9"/>
                <c:pt idx="0">
                  <c:v>0.06</c:v>
                </c:pt>
                <c:pt idx="1">
                  <c:v>0.16</c:v>
                </c:pt>
                <c:pt idx="2">
                  <c:v>0.14000000000000001</c:v>
                </c:pt>
                <c:pt idx="3">
                  <c:v>0.27</c:v>
                </c:pt>
                <c:pt idx="4">
                  <c:v>0.16</c:v>
                </c:pt>
                <c:pt idx="5">
                  <c:v>0.21</c:v>
                </c:pt>
                <c:pt idx="6">
                  <c:v>0.33</c:v>
                </c:pt>
                <c:pt idx="7">
                  <c:v>0.36</c:v>
                </c:pt>
                <c:pt idx="8">
                  <c:v>0.54</c:v>
                </c:pt>
              </c:numCache>
            </c:numRef>
          </c:val>
          <c:extLst>
            <c:ext xmlns:c16="http://schemas.microsoft.com/office/drawing/2014/chart" uri="{C3380CC4-5D6E-409C-BE32-E72D297353CC}">
              <c16:uniqueId val="{00000008-AAEC-4DF3-9B8C-776065A30E3A}"/>
            </c:ext>
          </c:extLst>
        </c:ser>
        <c:ser>
          <c:idx val="1"/>
          <c:order val="1"/>
          <c:tx>
            <c:strRef>
              <c:f>Sheet1!$C$1</c:f>
              <c:strCache>
                <c:ptCount val="1"/>
                <c:pt idx="0">
                  <c:v>Agree</c:v>
                </c:pt>
              </c:strCache>
            </c:strRef>
          </c:tx>
          <c:spPr>
            <a:solidFill>
              <a:srgbClr val="EEDC00"/>
            </a:solidFill>
          </c:spPr>
          <c:invertIfNegative val="0"/>
          <c:dLbls>
            <c:dLbl>
              <c:idx val="11"/>
              <c:delete val="1"/>
              <c:extLst>
                <c:ext xmlns:c15="http://schemas.microsoft.com/office/drawing/2012/chart" uri="{CE6537A1-D6FC-4f65-9D91-7224C49458BB}"/>
                <c:ext xmlns:c16="http://schemas.microsoft.com/office/drawing/2014/chart" uri="{C3380CC4-5D6E-409C-BE32-E72D297353CC}">
                  <c16:uniqueId val="{00000009-AAEC-4DF3-9B8C-776065A30E3A}"/>
                </c:ext>
              </c:extLst>
            </c:dLbl>
            <c:dLbl>
              <c:idx val="12"/>
              <c:layout>
                <c:manualLayout>
                  <c:x val="-4.6622014768532708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AEC-4DF3-9B8C-776065A30E3A}"/>
                </c:ext>
              </c:extLst>
            </c:dLbl>
            <c:dLbl>
              <c:idx val="14"/>
              <c:delete val="1"/>
              <c:extLst>
                <c:ext xmlns:c15="http://schemas.microsoft.com/office/drawing/2012/chart" uri="{CE6537A1-D6FC-4f65-9D91-7224C49458BB}"/>
                <c:ext xmlns:c16="http://schemas.microsoft.com/office/drawing/2014/chart" uri="{C3380CC4-5D6E-409C-BE32-E72D297353CC}">
                  <c16:uniqueId val="{0000000B-AAEC-4DF3-9B8C-776065A30E3A}"/>
                </c:ext>
              </c:extLst>
            </c:dLbl>
            <c:dLbl>
              <c:idx val="15"/>
              <c:delete val="1"/>
              <c:extLst>
                <c:ext xmlns:c15="http://schemas.microsoft.com/office/drawing/2012/chart" uri="{CE6537A1-D6FC-4f65-9D91-7224C49458BB}"/>
                <c:ext xmlns:c16="http://schemas.microsoft.com/office/drawing/2014/chart" uri="{C3380CC4-5D6E-409C-BE32-E72D297353CC}">
                  <c16:uniqueId val="{0000000C-AAEC-4DF3-9B8C-776065A30E3A}"/>
                </c:ext>
              </c:extLst>
            </c:dLbl>
            <c:numFmt formatCode="0%" sourceLinked="0"/>
            <c:spPr>
              <a:noFill/>
              <a:ln w="25377">
                <a:noFill/>
              </a:ln>
            </c:spPr>
            <c:txPr>
              <a:bodyPr wrap="square" lIns="38100" tIns="19050" rIns="38100" bIns="19050" anchor="ctr">
                <a:spAutoFit/>
              </a:bodyPr>
              <a:lstStyle/>
              <a:p>
                <a:pPr>
                  <a:defRPr lang="en-US" b="0">
                    <a:solidFill>
                      <a:sysClr val="windowText" lastClr="000000"/>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I am feeling good about myself </c:v>
                </c:pt>
                <c:pt idx="1">
                  <c:v>I am sleeping well</c:v>
                </c:pt>
                <c:pt idx="2">
                  <c:v>I am achieving what I want to in life</c:v>
                </c:pt>
                <c:pt idx="3">
                  <c:v>I have enough money/financial support to afford the basics I need right now</c:v>
                </c:pt>
                <c:pt idx="4">
                  <c:v>I am able to study sufficiently in my current accomodation </c:v>
                </c:pt>
                <c:pt idx="5">
                  <c:v>I am able to exercise </c:v>
                </c:pt>
                <c:pt idx="6">
                  <c:v>I have sufficient contact, whether in person with people I live with or virtually with others outside my home, to make me feel connected and/or loved</c:v>
                </c:pt>
                <c:pt idx="7">
                  <c:v>I am eating sufficiently (getting enough, good quality food)</c:v>
                </c:pt>
                <c:pt idx="8">
                  <c:v>I feel safe in my current accommodation/living circumstances</c:v>
                </c:pt>
              </c:strCache>
            </c:strRef>
          </c:cat>
          <c:val>
            <c:numRef>
              <c:f>Sheet1!$C$2:$C$10</c:f>
              <c:numCache>
                <c:formatCode>0%</c:formatCode>
                <c:ptCount val="9"/>
                <c:pt idx="0">
                  <c:v>0.3</c:v>
                </c:pt>
                <c:pt idx="1">
                  <c:v>0.23</c:v>
                </c:pt>
                <c:pt idx="2">
                  <c:v>0.27</c:v>
                </c:pt>
                <c:pt idx="3">
                  <c:v>0.28999999999999998</c:v>
                </c:pt>
                <c:pt idx="4">
                  <c:v>0.41</c:v>
                </c:pt>
                <c:pt idx="5">
                  <c:v>0.4</c:v>
                </c:pt>
                <c:pt idx="6">
                  <c:v>0.35</c:v>
                </c:pt>
                <c:pt idx="7">
                  <c:v>0.38</c:v>
                </c:pt>
                <c:pt idx="8">
                  <c:v>0.3</c:v>
                </c:pt>
              </c:numCache>
            </c:numRef>
          </c:val>
          <c:extLst>
            <c:ext xmlns:c16="http://schemas.microsoft.com/office/drawing/2014/chart" uri="{C3380CC4-5D6E-409C-BE32-E72D297353CC}">
              <c16:uniqueId val="{0000000D-AAEC-4DF3-9B8C-776065A30E3A}"/>
            </c:ext>
          </c:extLst>
        </c:ser>
        <c:ser>
          <c:idx val="0"/>
          <c:order val="2"/>
          <c:tx>
            <c:strRef>
              <c:f>Sheet1!$D$1</c:f>
              <c:strCache>
                <c:ptCount val="1"/>
                <c:pt idx="0">
                  <c:v>Neither agree nor disagree</c:v>
                </c:pt>
              </c:strCache>
            </c:strRef>
          </c:tx>
          <c:spPr>
            <a:solidFill>
              <a:srgbClr val="FFA300"/>
            </a:solidFill>
          </c:spPr>
          <c:invertIfNegative val="0"/>
          <c:dLbls>
            <c:dLbl>
              <c:idx val="0"/>
              <c:layout>
                <c:manualLayout>
                  <c:x val="5.1034278335049246E-3"/>
                  <c:y val="3.153090748931052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AAEC-4DF3-9B8C-776065A30E3A}"/>
                </c:ext>
              </c:extLst>
            </c:dLbl>
            <c:dLbl>
              <c:idx val="1"/>
              <c:layout>
                <c:manualLayout>
                  <c:x val="6.1178135311364089E-3"/>
                  <c:y val="-1.7347234759768071E-18"/>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3.1325298117278792E-2"/>
                      <c:h val="3.5141320534267641E-2"/>
                    </c:manualLayout>
                  </c15:layout>
                </c:ext>
                <c:ext xmlns:c16="http://schemas.microsoft.com/office/drawing/2014/chart" uri="{C3380CC4-5D6E-409C-BE32-E72D297353CC}">
                  <c16:uniqueId val="{0000000F-AAEC-4DF3-9B8C-776065A30E3A}"/>
                </c:ext>
              </c:extLst>
            </c:dLbl>
            <c:dLbl>
              <c:idx val="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AAEC-4DF3-9B8C-776065A30E3A}"/>
                </c:ext>
              </c:extLst>
            </c:dLbl>
            <c:dLbl>
              <c:idx val="7"/>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AAEC-4DF3-9B8C-776065A30E3A}"/>
                </c:ext>
              </c:extLst>
            </c:dLbl>
            <c:dLbl>
              <c:idx val="8"/>
              <c:delete val="1"/>
              <c:extLst>
                <c:ext xmlns:c15="http://schemas.microsoft.com/office/drawing/2012/chart" uri="{CE6537A1-D6FC-4f65-9D91-7224C49458BB}"/>
                <c:ext xmlns:c16="http://schemas.microsoft.com/office/drawing/2014/chart" uri="{C3380CC4-5D6E-409C-BE32-E72D297353CC}">
                  <c16:uniqueId val="{00000012-AAEC-4DF3-9B8C-776065A30E3A}"/>
                </c:ext>
              </c:extLst>
            </c:dLbl>
            <c:dLbl>
              <c:idx val="9"/>
              <c:delete val="1"/>
              <c:extLst>
                <c:ext xmlns:c15="http://schemas.microsoft.com/office/drawing/2012/chart" uri="{CE6537A1-D6FC-4f65-9D91-7224C49458BB}"/>
                <c:ext xmlns:c16="http://schemas.microsoft.com/office/drawing/2014/chart" uri="{C3380CC4-5D6E-409C-BE32-E72D297353CC}">
                  <c16:uniqueId val="{00000013-AAEC-4DF3-9B8C-776065A30E3A}"/>
                </c:ext>
              </c:extLst>
            </c:dLbl>
            <c:dLbl>
              <c:idx val="10"/>
              <c:delete val="1"/>
              <c:extLst>
                <c:ext xmlns:c15="http://schemas.microsoft.com/office/drawing/2012/chart" uri="{CE6537A1-D6FC-4f65-9D91-7224C49458BB}"/>
                <c:ext xmlns:c16="http://schemas.microsoft.com/office/drawing/2014/chart" uri="{C3380CC4-5D6E-409C-BE32-E72D297353CC}">
                  <c16:uniqueId val="{00000014-AAEC-4DF3-9B8C-776065A30E3A}"/>
                </c:ext>
              </c:extLst>
            </c:dLbl>
            <c:dLbl>
              <c:idx val="12"/>
              <c:delete val="1"/>
              <c:extLst>
                <c:ext xmlns:c15="http://schemas.microsoft.com/office/drawing/2012/chart" uri="{CE6537A1-D6FC-4f65-9D91-7224C49458BB}"/>
                <c:ext xmlns:c16="http://schemas.microsoft.com/office/drawing/2014/chart" uri="{C3380CC4-5D6E-409C-BE32-E72D297353CC}">
                  <c16:uniqueId val="{00000015-AAEC-4DF3-9B8C-776065A30E3A}"/>
                </c:ext>
              </c:extLst>
            </c:dLbl>
            <c:dLbl>
              <c:idx val="13"/>
              <c:delete val="1"/>
              <c:extLst>
                <c:ext xmlns:c15="http://schemas.microsoft.com/office/drawing/2012/chart" uri="{CE6537A1-D6FC-4f65-9D91-7224C49458BB}"/>
                <c:ext xmlns:c16="http://schemas.microsoft.com/office/drawing/2014/chart" uri="{C3380CC4-5D6E-409C-BE32-E72D297353CC}">
                  <c16:uniqueId val="{00000016-AAEC-4DF3-9B8C-776065A30E3A}"/>
                </c:ext>
              </c:extLst>
            </c:dLbl>
            <c:dLbl>
              <c:idx val="14"/>
              <c:delete val="1"/>
              <c:extLst>
                <c:ext xmlns:c15="http://schemas.microsoft.com/office/drawing/2012/chart" uri="{CE6537A1-D6FC-4f65-9D91-7224C49458BB}"/>
                <c:ext xmlns:c16="http://schemas.microsoft.com/office/drawing/2014/chart" uri="{C3380CC4-5D6E-409C-BE32-E72D297353CC}">
                  <c16:uniqueId val="{00000017-AAEC-4DF3-9B8C-776065A30E3A}"/>
                </c:ext>
              </c:extLst>
            </c:dLbl>
            <c:dLbl>
              <c:idx val="15"/>
              <c:delete val="1"/>
              <c:extLst>
                <c:ext xmlns:c15="http://schemas.microsoft.com/office/drawing/2012/chart" uri="{CE6537A1-D6FC-4f65-9D91-7224C49458BB}"/>
                <c:ext xmlns:c16="http://schemas.microsoft.com/office/drawing/2014/chart" uri="{C3380CC4-5D6E-409C-BE32-E72D297353CC}">
                  <c16:uniqueId val="{00000018-AAEC-4DF3-9B8C-776065A30E3A}"/>
                </c:ext>
              </c:extLst>
            </c:dLbl>
            <c:numFmt formatCode="0%" sourceLinked="0"/>
            <c:spPr>
              <a:noFill/>
              <a:ln w="25377">
                <a:noFill/>
              </a:ln>
            </c:spPr>
            <c:txPr>
              <a:bodyPr/>
              <a:lstStyle/>
              <a:p>
                <a:pPr>
                  <a:defRPr lang="en-US">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I am feeling good about myself </c:v>
                </c:pt>
                <c:pt idx="1">
                  <c:v>I am sleeping well</c:v>
                </c:pt>
                <c:pt idx="2">
                  <c:v>I am achieving what I want to in life</c:v>
                </c:pt>
                <c:pt idx="3">
                  <c:v>I have enough money/financial support to afford the basics I need right now</c:v>
                </c:pt>
                <c:pt idx="4">
                  <c:v>I am able to study sufficiently in my current accomodation </c:v>
                </c:pt>
                <c:pt idx="5">
                  <c:v>I am able to exercise </c:v>
                </c:pt>
                <c:pt idx="6">
                  <c:v>I have sufficient contact, whether in person with people I live with or virtually with others outside my home, to make me feel connected and/or loved</c:v>
                </c:pt>
                <c:pt idx="7">
                  <c:v>I am eating sufficiently (getting enough, good quality food)</c:v>
                </c:pt>
                <c:pt idx="8">
                  <c:v>I feel safe in my current accommodation/living circumstances</c:v>
                </c:pt>
              </c:strCache>
            </c:strRef>
          </c:cat>
          <c:val>
            <c:numRef>
              <c:f>Sheet1!$D$2:$D$10</c:f>
              <c:numCache>
                <c:formatCode>0%</c:formatCode>
                <c:ptCount val="9"/>
                <c:pt idx="0">
                  <c:v>0.23</c:v>
                </c:pt>
                <c:pt idx="1">
                  <c:v>0.16</c:v>
                </c:pt>
                <c:pt idx="2">
                  <c:v>0.25</c:v>
                </c:pt>
                <c:pt idx="3">
                  <c:v>0.14000000000000001</c:v>
                </c:pt>
                <c:pt idx="4">
                  <c:v>0.14000000000000001</c:v>
                </c:pt>
                <c:pt idx="5">
                  <c:v>0.1</c:v>
                </c:pt>
                <c:pt idx="6">
                  <c:v>0.11</c:v>
                </c:pt>
                <c:pt idx="7">
                  <c:v>0.12</c:v>
                </c:pt>
                <c:pt idx="8">
                  <c:v>7.0000000000000007E-2</c:v>
                </c:pt>
              </c:numCache>
            </c:numRef>
          </c:val>
          <c:extLst>
            <c:ext xmlns:c16="http://schemas.microsoft.com/office/drawing/2014/chart" uri="{C3380CC4-5D6E-409C-BE32-E72D297353CC}">
              <c16:uniqueId val="{00000019-AAEC-4DF3-9B8C-776065A30E3A}"/>
            </c:ext>
          </c:extLst>
        </c:ser>
        <c:ser>
          <c:idx val="3"/>
          <c:order val="3"/>
          <c:tx>
            <c:strRef>
              <c:f>Sheet1!$E$1</c:f>
              <c:strCache>
                <c:ptCount val="1"/>
                <c:pt idx="0">
                  <c:v>Disagree</c:v>
                </c:pt>
              </c:strCache>
            </c:strRef>
          </c:tx>
          <c:spPr>
            <a:solidFill>
              <a:srgbClr val="84BD00"/>
            </a:solidFill>
          </c:spPr>
          <c:invertIfNegative val="0"/>
          <c:dLbls>
            <c:numFmt formatCode="0%" sourceLinked="0"/>
            <c:spPr>
              <a:noFill/>
              <a:ln w="25377">
                <a:noFill/>
              </a:ln>
            </c:spPr>
            <c:txPr>
              <a:bodyPr/>
              <a:lstStyle/>
              <a:p>
                <a:pPr>
                  <a:defRPr lang="en-US">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I am feeling good about myself </c:v>
                </c:pt>
                <c:pt idx="1">
                  <c:v>I am sleeping well</c:v>
                </c:pt>
                <c:pt idx="2">
                  <c:v>I am achieving what I want to in life</c:v>
                </c:pt>
                <c:pt idx="3">
                  <c:v>I have enough money/financial support to afford the basics I need right now</c:v>
                </c:pt>
                <c:pt idx="4">
                  <c:v>I am able to study sufficiently in my current accomodation </c:v>
                </c:pt>
                <c:pt idx="5">
                  <c:v>I am able to exercise </c:v>
                </c:pt>
                <c:pt idx="6">
                  <c:v>I have sufficient contact, whether in person with people I live with or virtually with others outside my home, to make me feel connected and/or loved</c:v>
                </c:pt>
                <c:pt idx="7">
                  <c:v>I am eating sufficiently (getting enough, good quality food)</c:v>
                </c:pt>
                <c:pt idx="8">
                  <c:v>I feel safe in my current accommodation/living circumstances</c:v>
                </c:pt>
              </c:strCache>
            </c:strRef>
          </c:cat>
          <c:val>
            <c:numRef>
              <c:f>Sheet1!$E$2:$E$10</c:f>
              <c:numCache>
                <c:formatCode>0%</c:formatCode>
                <c:ptCount val="9"/>
                <c:pt idx="0">
                  <c:v>0.3</c:v>
                </c:pt>
                <c:pt idx="1">
                  <c:v>0.28000000000000003</c:v>
                </c:pt>
                <c:pt idx="2">
                  <c:v>0.26</c:v>
                </c:pt>
                <c:pt idx="3">
                  <c:v>0.16</c:v>
                </c:pt>
                <c:pt idx="4">
                  <c:v>0.14000000000000001</c:v>
                </c:pt>
                <c:pt idx="5">
                  <c:v>0.21</c:v>
                </c:pt>
                <c:pt idx="6">
                  <c:v>0.14000000000000001</c:v>
                </c:pt>
                <c:pt idx="7">
                  <c:v>0.09</c:v>
                </c:pt>
                <c:pt idx="8">
                  <c:v>0.06</c:v>
                </c:pt>
              </c:numCache>
            </c:numRef>
          </c:val>
          <c:extLst>
            <c:ext xmlns:c16="http://schemas.microsoft.com/office/drawing/2014/chart" uri="{C3380CC4-5D6E-409C-BE32-E72D297353CC}">
              <c16:uniqueId val="{0000001A-AAEC-4DF3-9B8C-776065A30E3A}"/>
            </c:ext>
          </c:extLst>
        </c:ser>
        <c:ser>
          <c:idx val="4"/>
          <c:order val="4"/>
          <c:tx>
            <c:strRef>
              <c:f>Sheet1!$F$1</c:f>
              <c:strCache>
                <c:ptCount val="1"/>
                <c:pt idx="0">
                  <c:v>Strongly disagree</c:v>
                </c:pt>
              </c:strCache>
            </c:strRef>
          </c:tx>
          <c:spPr>
            <a:solidFill>
              <a:srgbClr val="E10098"/>
            </a:solidFill>
          </c:spPr>
          <c:invertIfNegative val="0"/>
          <c:dLbls>
            <c:numFmt formatCode="0%" sourceLinked="0"/>
            <c:spPr>
              <a:noFill/>
              <a:ln>
                <a:noFill/>
              </a:ln>
              <a:effectLst/>
            </c:spPr>
            <c:txPr>
              <a:bodyPr wrap="square" lIns="38100" tIns="19050" rIns="38100" bIns="19050" anchor="ctr">
                <a:spAutoFit/>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I am feeling good about myself </c:v>
                </c:pt>
                <c:pt idx="1">
                  <c:v>I am sleeping well</c:v>
                </c:pt>
                <c:pt idx="2">
                  <c:v>I am achieving what I want to in life</c:v>
                </c:pt>
                <c:pt idx="3">
                  <c:v>I have enough money/financial support to afford the basics I need right now</c:v>
                </c:pt>
                <c:pt idx="4">
                  <c:v>I am able to study sufficiently in my current accomodation </c:v>
                </c:pt>
                <c:pt idx="5">
                  <c:v>I am able to exercise </c:v>
                </c:pt>
                <c:pt idx="6">
                  <c:v>I have sufficient contact, whether in person with people I live with or virtually with others outside my home, to make me feel connected and/or loved</c:v>
                </c:pt>
                <c:pt idx="7">
                  <c:v>I am eating sufficiently (getting enough, good quality food)</c:v>
                </c:pt>
                <c:pt idx="8">
                  <c:v>I feel safe in my current accommodation/living circumstances</c:v>
                </c:pt>
              </c:strCache>
            </c:strRef>
          </c:cat>
          <c:val>
            <c:numRef>
              <c:f>Sheet1!$F$2:$F$10</c:f>
              <c:numCache>
                <c:formatCode>0%</c:formatCode>
                <c:ptCount val="9"/>
                <c:pt idx="0">
                  <c:v>0.11</c:v>
                </c:pt>
                <c:pt idx="1">
                  <c:v>0.18</c:v>
                </c:pt>
                <c:pt idx="2">
                  <c:v>0.08</c:v>
                </c:pt>
                <c:pt idx="3">
                  <c:v>0.13</c:v>
                </c:pt>
                <c:pt idx="4">
                  <c:v>0.09</c:v>
                </c:pt>
                <c:pt idx="5">
                  <c:v>0.08</c:v>
                </c:pt>
                <c:pt idx="6">
                  <c:v>7.0000000000000007E-2</c:v>
                </c:pt>
                <c:pt idx="7">
                  <c:v>0.05</c:v>
                </c:pt>
                <c:pt idx="8">
                  <c:v>0.03</c:v>
                </c:pt>
              </c:numCache>
            </c:numRef>
          </c:val>
          <c:extLst>
            <c:ext xmlns:c16="http://schemas.microsoft.com/office/drawing/2014/chart" uri="{C3380CC4-5D6E-409C-BE32-E72D297353CC}">
              <c16:uniqueId val="{0000001B-AAEC-4DF3-9B8C-776065A30E3A}"/>
            </c:ext>
          </c:extLst>
        </c:ser>
        <c:ser>
          <c:idx val="5"/>
          <c:order val="5"/>
          <c:tx>
            <c:strRef>
              <c:f>Sheet1!$G$1</c:f>
              <c:strCache>
                <c:ptCount val="1"/>
                <c:pt idx="0">
                  <c:v>Not applicable</c:v>
                </c:pt>
              </c:strCache>
            </c:strRef>
          </c:tx>
          <c:invertIfNegative val="0"/>
          <c:dLbls>
            <c:dLbl>
              <c:idx val="3"/>
              <c:delete val="1"/>
              <c:extLst>
                <c:ext xmlns:c15="http://schemas.microsoft.com/office/drawing/2012/chart" uri="{CE6537A1-D6FC-4f65-9D91-7224C49458BB}"/>
                <c:ext xmlns:c16="http://schemas.microsoft.com/office/drawing/2014/chart" uri="{C3380CC4-5D6E-409C-BE32-E72D297353CC}">
                  <c16:uniqueId val="{0000001C-AAEC-4DF3-9B8C-776065A30E3A}"/>
                </c:ext>
              </c:extLst>
            </c:dLbl>
            <c:dLbl>
              <c:idx val="4"/>
              <c:delete val="1"/>
              <c:extLst>
                <c:ext xmlns:c15="http://schemas.microsoft.com/office/drawing/2012/chart" uri="{CE6537A1-D6FC-4f65-9D91-7224C49458BB}"/>
                <c:ext xmlns:c16="http://schemas.microsoft.com/office/drawing/2014/chart" uri="{C3380CC4-5D6E-409C-BE32-E72D297353CC}">
                  <c16:uniqueId val="{0000001D-AAEC-4DF3-9B8C-776065A30E3A}"/>
                </c:ext>
              </c:extLst>
            </c:dLbl>
            <c:dLbl>
              <c:idx val="5"/>
              <c:delete val="1"/>
              <c:extLst>
                <c:ext xmlns:c15="http://schemas.microsoft.com/office/drawing/2012/chart" uri="{CE6537A1-D6FC-4f65-9D91-7224C49458BB}"/>
                <c:ext xmlns:c16="http://schemas.microsoft.com/office/drawing/2014/chart" uri="{C3380CC4-5D6E-409C-BE32-E72D297353CC}">
                  <c16:uniqueId val="{0000001E-AAEC-4DF3-9B8C-776065A30E3A}"/>
                </c:ext>
              </c:extLst>
            </c:dLbl>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I am feeling good about myself </c:v>
                </c:pt>
                <c:pt idx="1">
                  <c:v>I am sleeping well</c:v>
                </c:pt>
                <c:pt idx="2">
                  <c:v>I am achieving what I want to in life</c:v>
                </c:pt>
                <c:pt idx="3">
                  <c:v>I have enough money/financial support to afford the basics I need right now</c:v>
                </c:pt>
                <c:pt idx="4">
                  <c:v>I am able to study sufficiently in my current accomodation </c:v>
                </c:pt>
                <c:pt idx="5">
                  <c:v>I am able to exercise </c:v>
                </c:pt>
                <c:pt idx="6">
                  <c:v>I have sufficient contact, whether in person with people I live with or virtually with others outside my home, to make me feel connected and/or loved</c:v>
                </c:pt>
                <c:pt idx="7">
                  <c:v>I am eating sufficiently (getting enough, good quality food)</c:v>
                </c:pt>
                <c:pt idx="8">
                  <c:v>I feel safe in my current accommodation/living circumstances</c:v>
                </c:pt>
              </c:strCache>
            </c:strRef>
          </c:cat>
          <c:val>
            <c:numRef>
              <c:f>Sheet1!$G$2:$G$10</c:f>
              <c:numCache>
                <c:formatCode>General</c:formatCode>
                <c:ptCount val="9"/>
                <c:pt idx="3" formatCode="0%">
                  <c:v>0.01</c:v>
                </c:pt>
                <c:pt idx="4" formatCode="0%">
                  <c:v>0.06</c:v>
                </c:pt>
                <c:pt idx="8" formatCode="0%">
                  <c:v>0.01</c:v>
                </c:pt>
              </c:numCache>
            </c:numRef>
          </c:val>
          <c:extLst>
            <c:ext xmlns:c16="http://schemas.microsoft.com/office/drawing/2014/chart" uri="{C3380CC4-5D6E-409C-BE32-E72D297353CC}">
              <c16:uniqueId val="{0000001F-AAEC-4DF3-9B8C-776065A30E3A}"/>
            </c:ext>
          </c:extLst>
        </c:ser>
        <c:dLbls>
          <c:showLegendKey val="0"/>
          <c:showVal val="1"/>
          <c:showCatName val="0"/>
          <c:showSerName val="0"/>
          <c:showPercent val="0"/>
          <c:showBubbleSize val="0"/>
        </c:dLbls>
        <c:gapWidth val="150"/>
        <c:overlap val="100"/>
        <c:axId val="307529736"/>
        <c:axId val="271007648"/>
      </c:barChart>
      <c:catAx>
        <c:axId val="307529736"/>
        <c:scaling>
          <c:orientation val="minMax"/>
        </c:scaling>
        <c:delete val="0"/>
        <c:axPos val="l"/>
        <c:numFmt formatCode="General" sourceLinked="0"/>
        <c:majorTickMark val="out"/>
        <c:minorTickMark val="none"/>
        <c:tickLblPos val="low"/>
        <c:crossAx val="271007648"/>
        <c:crosses val="autoZero"/>
        <c:auto val="1"/>
        <c:lblAlgn val="ctr"/>
        <c:lblOffset val="100"/>
        <c:noMultiLvlLbl val="0"/>
      </c:catAx>
      <c:valAx>
        <c:axId val="271007648"/>
        <c:scaling>
          <c:orientation val="minMax"/>
          <c:max val="1"/>
          <c:min val="0"/>
        </c:scaling>
        <c:delete val="0"/>
        <c:axPos val="b"/>
        <c:majorGridlines>
          <c:spPr>
            <a:ln>
              <a:solidFill>
                <a:srgbClr val="B1C0BC"/>
              </a:solidFill>
              <a:prstDash val="dash"/>
            </a:ln>
          </c:spPr>
        </c:majorGridlines>
        <c:numFmt formatCode="0%" sourceLinked="0"/>
        <c:majorTickMark val="out"/>
        <c:minorTickMark val="none"/>
        <c:tickLblPos val="nextTo"/>
        <c:txPr>
          <a:bodyPr/>
          <a:lstStyle/>
          <a:p>
            <a:pPr>
              <a:defRPr lang="en-US"/>
            </a:pPr>
            <a:endParaRPr lang="en-US"/>
          </a:p>
        </c:txPr>
        <c:crossAx val="307529736"/>
        <c:crosses val="autoZero"/>
        <c:crossBetween val="between"/>
        <c:majorUnit val="0.2"/>
      </c:valAx>
      <c:spPr>
        <a:noFill/>
        <a:ln w="12700">
          <a:noFill/>
        </a:ln>
      </c:spPr>
    </c:plotArea>
    <c:legend>
      <c:legendPos val="r"/>
      <c:layout>
        <c:manualLayout>
          <c:xMode val="edge"/>
          <c:yMode val="edge"/>
          <c:x val="0.79756438519577755"/>
          <c:y val="0.25072086606216704"/>
          <c:w val="0.20243565349598763"/>
          <c:h val="0.34097771633802521"/>
        </c:manualLayout>
      </c:layout>
      <c:overlay val="0"/>
    </c:legend>
    <c:plotVisOnly val="1"/>
    <c:dispBlanksAs val="gap"/>
    <c:showDLblsOverMax val="0"/>
  </c:chart>
  <c:spPr>
    <a:ln>
      <a:noFill/>
    </a:ln>
  </c:spPr>
  <c:txPr>
    <a:bodyPr/>
    <a:lstStyle/>
    <a:p>
      <a:pPr>
        <a:defRPr sz="999"/>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5013145370866883"/>
          <c:y val="8.5878274807500092E-4"/>
          <c:w val="0.40686326956370944"/>
          <c:h val="0.88338939589046039"/>
        </c:manualLayout>
      </c:layout>
      <c:barChart>
        <c:barDir val="bar"/>
        <c:grouping val="stacked"/>
        <c:varyColors val="0"/>
        <c:ser>
          <c:idx val="2"/>
          <c:order val="0"/>
          <c:tx>
            <c:strRef>
              <c:f>Sheet1!$B$1</c:f>
              <c:strCache>
                <c:ptCount val="1"/>
                <c:pt idx="0">
                  <c:v>Strongly agree</c:v>
                </c:pt>
              </c:strCache>
            </c:strRef>
          </c:tx>
          <c:spPr>
            <a:solidFill>
              <a:srgbClr val="00AEC7"/>
            </a:solidFill>
          </c:spPr>
          <c:invertIfNegative val="0"/>
          <c:dLbls>
            <c:dLbl>
              <c:idx val="0"/>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AEC-4DF3-9B8C-776065A30E3A}"/>
                </c:ext>
              </c:extLst>
            </c:dLbl>
            <c:dLbl>
              <c:idx val="1"/>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AEC-4DF3-9B8C-776065A30E3A}"/>
                </c:ext>
              </c:extLst>
            </c:dLbl>
            <c:dLbl>
              <c:idx val="2"/>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AEC-4DF3-9B8C-776065A30E3A}"/>
                </c:ext>
              </c:extLst>
            </c:dLbl>
            <c:dLbl>
              <c:idx val="3"/>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AEC-4DF3-9B8C-776065A30E3A}"/>
                </c:ext>
              </c:extLst>
            </c:dLbl>
            <c:dLbl>
              <c:idx val="4"/>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AEC-4DF3-9B8C-776065A30E3A}"/>
                </c:ext>
              </c:extLst>
            </c:dLbl>
            <c:dLbl>
              <c:idx val="5"/>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AEC-4DF3-9B8C-776065A30E3A}"/>
                </c:ext>
              </c:extLst>
            </c:dLbl>
            <c:dLbl>
              <c:idx val="6"/>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AEC-4DF3-9B8C-776065A30E3A}"/>
                </c:ext>
              </c:extLst>
            </c:dLbl>
            <c:dLbl>
              <c:idx val="7"/>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AEC-4DF3-9B8C-776065A30E3A}"/>
                </c:ext>
              </c:extLst>
            </c:dLbl>
            <c:dLbl>
              <c:idx val="8"/>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060-4139-9A55-5D94F3F36F34}"/>
                </c:ext>
              </c:extLst>
            </c:dLbl>
            <c:numFmt formatCode="0%" sourceLinked="0"/>
            <c:spPr>
              <a:noFill/>
              <a:ln>
                <a:noFill/>
              </a:ln>
              <a:effectLst/>
            </c:spPr>
            <c:txPr>
              <a:bodyPr wrap="square" lIns="38100" tIns="19050" rIns="38100" bIns="19050" anchor="ctr">
                <a:spAutoFit/>
              </a:bodyPr>
              <a:lstStyle/>
              <a:p>
                <a:pPr>
                  <a:defRPr>
                    <a:solidFill>
                      <a:schemeClr val="bg1"/>
                    </a:solidFill>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ext>
            </c:extLst>
          </c:dLbls>
          <c:cat>
            <c:strRef>
              <c:f>Sheet1!$A$2:$A$10</c:f>
              <c:strCache>
                <c:ptCount val="9"/>
                <c:pt idx="0">
                  <c:v>I am feeling good about myself </c:v>
                </c:pt>
                <c:pt idx="1">
                  <c:v>I am achieving what I want to in life</c:v>
                </c:pt>
                <c:pt idx="2">
                  <c:v>I am sleeping well</c:v>
                </c:pt>
                <c:pt idx="3">
                  <c:v>I am able to study sufficiently in my current accomodation </c:v>
                </c:pt>
                <c:pt idx="4">
                  <c:v>I have sufficient contact, whether in person with people I live with or virtually with others outside my home, to make me feel connected and/or loved</c:v>
                </c:pt>
                <c:pt idx="5">
                  <c:v>I have enough money/financial support to afford the basics I need right now</c:v>
                </c:pt>
                <c:pt idx="6">
                  <c:v>I am able to exercise </c:v>
                </c:pt>
                <c:pt idx="7">
                  <c:v>I am eating sufficiently (getting enough, good quality food)</c:v>
                </c:pt>
                <c:pt idx="8">
                  <c:v>I feel safe in my current accommodation/living circumstances</c:v>
                </c:pt>
              </c:strCache>
            </c:strRef>
          </c:cat>
          <c:val>
            <c:numRef>
              <c:f>Sheet1!$B$2:$B$10</c:f>
              <c:numCache>
                <c:formatCode>0%</c:formatCode>
                <c:ptCount val="9"/>
                <c:pt idx="0">
                  <c:v>0.12</c:v>
                </c:pt>
                <c:pt idx="1">
                  <c:v>0.14000000000000001</c:v>
                </c:pt>
                <c:pt idx="2">
                  <c:v>0.12</c:v>
                </c:pt>
                <c:pt idx="3">
                  <c:v>0.21</c:v>
                </c:pt>
                <c:pt idx="4">
                  <c:v>0.27</c:v>
                </c:pt>
                <c:pt idx="5">
                  <c:v>0.25</c:v>
                </c:pt>
                <c:pt idx="6">
                  <c:v>0.24</c:v>
                </c:pt>
                <c:pt idx="7">
                  <c:v>0.3</c:v>
                </c:pt>
                <c:pt idx="8">
                  <c:v>0.49</c:v>
                </c:pt>
              </c:numCache>
            </c:numRef>
          </c:val>
          <c:extLst>
            <c:ext xmlns:c16="http://schemas.microsoft.com/office/drawing/2014/chart" uri="{C3380CC4-5D6E-409C-BE32-E72D297353CC}">
              <c16:uniqueId val="{00000008-AAEC-4DF3-9B8C-776065A30E3A}"/>
            </c:ext>
          </c:extLst>
        </c:ser>
        <c:ser>
          <c:idx val="1"/>
          <c:order val="1"/>
          <c:tx>
            <c:strRef>
              <c:f>Sheet1!$C$1</c:f>
              <c:strCache>
                <c:ptCount val="1"/>
                <c:pt idx="0">
                  <c:v>Agree</c:v>
                </c:pt>
              </c:strCache>
            </c:strRef>
          </c:tx>
          <c:spPr>
            <a:solidFill>
              <a:srgbClr val="EEDC00"/>
            </a:solidFill>
          </c:spPr>
          <c:invertIfNegative val="0"/>
          <c:dLbls>
            <c:dLbl>
              <c:idx val="11"/>
              <c:delete val="1"/>
              <c:extLst>
                <c:ext xmlns:c15="http://schemas.microsoft.com/office/drawing/2012/chart" uri="{CE6537A1-D6FC-4f65-9D91-7224C49458BB}"/>
                <c:ext xmlns:c16="http://schemas.microsoft.com/office/drawing/2014/chart" uri="{C3380CC4-5D6E-409C-BE32-E72D297353CC}">
                  <c16:uniqueId val="{00000009-AAEC-4DF3-9B8C-776065A30E3A}"/>
                </c:ext>
              </c:extLst>
            </c:dLbl>
            <c:dLbl>
              <c:idx val="12"/>
              <c:layout>
                <c:manualLayout>
                  <c:x val="-4.6622014768532708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AEC-4DF3-9B8C-776065A30E3A}"/>
                </c:ext>
              </c:extLst>
            </c:dLbl>
            <c:dLbl>
              <c:idx val="14"/>
              <c:delete val="1"/>
              <c:extLst>
                <c:ext xmlns:c15="http://schemas.microsoft.com/office/drawing/2012/chart" uri="{CE6537A1-D6FC-4f65-9D91-7224C49458BB}"/>
                <c:ext xmlns:c16="http://schemas.microsoft.com/office/drawing/2014/chart" uri="{C3380CC4-5D6E-409C-BE32-E72D297353CC}">
                  <c16:uniqueId val="{0000000B-AAEC-4DF3-9B8C-776065A30E3A}"/>
                </c:ext>
              </c:extLst>
            </c:dLbl>
            <c:dLbl>
              <c:idx val="15"/>
              <c:delete val="1"/>
              <c:extLst>
                <c:ext xmlns:c15="http://schemas.microsoft.com/office/drawing/2012/chart" uri="{CE6537A1-D6FC-4f65-9D91-7224C49458BB}"/>
                <c:ext xmlns:c16="http://schemas.microsoft.com/office/drawing/2014/chart" uri="{C3380CC4-5D6E-409C-BE32-E72D297353CC}">
                  <c16:uniqueId val="{0000000C-AAEC-4DF3-9B8C-776065A30E3A}"/>
                </c:ext>
              </c:extLst>
            </c:dLbl>
            <c:numFmt formatCode="0%" sourceLinked="0"/>
            <c:spPr>
              <a:noFill/>
              <a:ln w="25377">
                <a:noFill/>
              </a:ln>
            </c:spPr>
            <c:txPr>
              <a:bodyPr wrap="square" lIns="38100" tIns="19050" rIns="38100" bIns="19050" anchor="ctr">
                <a:spAutoFit/>
              </a:bodyPr>
              <a:lstStyle/>
              <a:p>
                <a:pPr>
                  <a:defRPr lang="en-US" b="0">
                    <a:solidFill>
                      <a:sysClr val="windowText" lastClr="000000"/>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I am feeling good about myself </c:v>
                </c:pt>
                <c:pt idx="1">
                  <c:v>I am achieving what I want to in life</c:v>
                </c:pt>
                <c:pt idx="2">
                  <c:v>I am sleeping well</c:v>
                </c:pt>
                <c:pt idx="3">
                  <c:v>I am able to study sufficiently in my current accomodation </c:v>
                </c:pt>
                <c:pt idx="4">
                  <c:v>I have sufficient contact, whether in person with people I live with or virtually with others outside my home, to make me feel connected and/or loved</c:v>
                </c:pt>
                <c:pt idx="5">
                  <c:v>I have enough money/financial support to afford the basics I need right now</c:v>
                </c:pt>
                <c:pt idx="6">
                  <c:v>I am able to exercise </c:v>
                </c:pt>
                <c:pt idx="7">
                  <c:v>I am eating sufficiently (getting enough, good quality food)</c:v>
                </c:pt>
                <c:pt idx="8">
                  <c:v>I feel safe in my current accommodation/living circumstances</c:v>
                </c:pt>
              </c:strCache>
            </c:strRef>
          </c:cat>
          <c:val>
            <c:numRef>
              <c:f>Sheet1!$C$2:$C$10</c:f>
              <c:numCache>
                <c:formatCode>0%</c:formatCode>
                <c:ptCount val="9"/>
                <c:pt idx="0">
                  <c:v>0.3</c:v>
                </c:pt>
                <c:pt idx="1">
                  <c:v>0.32</c:v>
                </c:pt>
                <c:pt idx="2">
                  <c:v>0.35</c:v>
                </c:pt>
                <c:pt idx="3">
                  <c:v>0.42</c:v>
                </c:pt>
                <c:pt idx="4">
                  <c:v>0.38</c:v>
                </c:pt>
                <c:pt idx="5">
                  <c:v>0.41</c:v>
                </c:pt>
                <c:pt idx="6">
                  <c:v>0.44</c:v>
                </c:pt>
                <c:pt idx="7">
                  <c:v>0.46</c:v>
                </c:pt>
                <c:pt idx="8">
                  <c:v>0.37</c:v>
                </c:pt>
              </c:numCache>
            </c:numRef>
          </c:val>
          <c:extLst>
            <c:ext xmlns:c16="http://schemas.microsoft.com/office/drawing/2014/chart" uri="{C3380CC4-5D6E-409C-BE32-E72D297353CC}">
              <c16:uniqueId val="{0000000D-AAEC-4DF3-9B8C-776065A30E3A}"/>
            </c:ext>
          </c:extLst>
        </c:ser>
        <c:ser>
          <c:idx val="0"/>
          <c:order val="2"/>
          <c:tx>
            <c:strRef>
              <c:f>Sheet1!$D$1</c:f>
              <c:strCache>
                <c:ptCount val="1"/>
                <c:pt idx="0">
                  <c:v>Neither agree nor disagree</c:v>
                </c:pt>
              </c:strCache>
            </c:strRef>
          </c:tx>
          <c:spPr>
            <a:solidFill>
              <a:srgbClr val="FFA300"/>
            </a:solidFill>
          </c:spPr>
          <c:invertIfNegative val="0"/>
          <c:dLbls>
            <c:dLbl>
              <c:idx val="0"/>
              <c:layout>
                <c:manualLayout>
                  <c:x val="5.1034278335049246E-3"/>
                  <c:y val="3.153090748931052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AAEC-4DF3-9B8C-776065A30E3A}"/>
                </c:ext>
              </c:extLst>
            </c:dLbl>
            <c:dLbl>
              <c:idx val="1"/>
              <c:layout>
                <c:manualLayout>
                  <c:x val="6.1178135311364089E-3"/>
                  <c:y val="-1.7347234759768071E-18"/>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3.1325298117278792E-2"/>
                      <c:h val="3.5141320534267641E-2"/>
                    </c:manualLayout>
                  </c15:layout>
                </c:ext>
                <c:ext xmlns:c16="http://schemas.microsoft.com/office/drawing/2014/chart" uri="{C3380CC4-5D6E-409C-BE32-E72D297353CC}">
                  <c16:uniqueId val="{0000000F-AAEC-4DF3-9B8C-776065A30E3A}"/>
                </c:ext>
              </c:extLst>
            </c:dLbl>
            <c:dLbl>
              <c:idx val="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AAEC-4DF3-9B8C-776065A30E3A}"/>
                </c:ext>
              </c:extLst>
            </c:dLbl>
            <c:dLbl>
              <c:idx val="7"/>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AAEC-4DF3-9B8C-776065A30E3A}"/>
                </c:ext>
              </c:extLst>
            </c:dLbl>
            <c:dLbl>
              <c:idx val="8"/>
              <c:delete val="1"/>
              <c:extLst>
                <c:ext xmlns:c15="http://schemas.microsoft.com/office/drawing/2012/chart" uri="{CE6537A1-D6FC-4f65-9D91-7224C49458BB}"/>
                <c:ext xmlns:c16="http://schemas.microsoft.com/office/drawing/2014/chart" uri="{C3380CC4-5D6E-409C-BE32-E72D297353CC}">
                  <c16:uniqueId val="{00000012-AAEC-4DF3-9B8C-776065A30E3A}"/>
                </c:ext>
              </c:extLst>
            </c:dLbl>
            <c:dLbl>
              <c:idx val="9"/>
              <c:delete val="1"/>
              <c:extLst>
                <c:ext xmlns:c15="http://schemas.microsoft.com/office/drawing/2012/chart" uri="{CE6537A1-D6FC-4f65-9D91-7224C49458BB}"/>
                <c:ext xmlns:c16="http://schemas.microsoft.com/office/drawing/2014/chart" uri="{C3380CC4-5D6E-409C-BE32-E72D297353CC}">
                  <c16:uniqueId val="{00000013-AAEC-4DF3-9B8C-776065A30E3A}"/>
                </c:ext>
              </c:extLst>
            </c:dLbl>
            <c:dLbl>
              <c:idx val="10"/>
              <c:delete val="1"/>
              <c:extLst>
                <c:ext xmlns:c15="http://schemas.microsoft.com/office/drawing/2012/chart" uri="{CE6537A1-D6FC-4f65-9D91-7224C49458BB}"/>
                <c:ext xmlns:c16="http://schemas.microsoft.com/office/drawing/2014/chart" uri="{C3380CC4-5D6E-409C-BE32-E72D297353CC}">
                  <c16:uniqueId val="{00000014-AAEC-4DF3-9B8C-776065A30E3A}"/>
                </c:ext>
              </c:extLst>
            </c:dLbl>
            <c:dLbl>
              <c:idx val="12"/>
              <c:delete val="1"/>
              <c:extLst>
                <c:ext xmlns:c15="http://schemas.microsoft.com/office/drawing/2012/chart" uri="{CE6537A1-D6FC-4f65-9D91-7224C49458BB}"/>
                <c:ext xmlns:c16="http://schemas.microsoft.com/office/drawing/2014/chart" uri="{C3380CC4-5D6E-409C-BE32-E72D297353CC}">
                  <c16:uniqueId val="{00000015-AAEC-4DF3-9B8C-776065A30E3A}"/>
                </c:ext>
              </c:extLst>
            </c:dLbl>
            <c:dLbl>
              <c:idx val="13"/>
              <c:delete val="1"/>
              <c:extLst>
                <c:ext xmlns:c15="http://schemas.microsoft.com/office/drawing/2012/chart" uri="{CE6537A1-D6FC-4f65-9D91-7224C49458BB}"/>
                <c:ext xmlns:c16="http://schemas.microsoft.com/office/drawing/2014/chart" uri="{C3380CC4-5D6E-409C-BE32-E72D297353CC}">
                  <c16:uniqueId val="{00000016-AAEC-4DF3-9B8C-776065A30E3A}"/>
                </c:ext>
              </c:extLst>
            </c:dLbl>
            <c:dLbl>
              <c:idx val="14"/>
              <c:delete val="1"/>
              <c:extLst>
                <c:ext xmlns:c15="http://schemas.microsoft.com/office/drawing/2012/chart" uri="{CE6537A1-D6FC-4f65-9D91-7224C49458BB}"/>
                <c:ext xmlns:c16="http://schemas.microsoft.com/office/drawing/2014/chart" uri="{C3380CC4-5D6E-409C-BE32-E72D297353CC}">
                  <c16:uniqueId val="{00000017-AAEC-4DF3-9B8C-776065A30E3A}"/>
                </c:ext>
              </c:extLst>
            </c:dLbl>
            <c:dLbl>
              <c:idx val="15"/>
              <c:delete val="1"/>
              <c:extLst>
                <c:ext xmlns:c15="http://schemas.microsoft.com/office/drawing/2012/chart" uri="{CE6537A1-D6FC-4f65-9D91-7224C49458BB}"/>
                <c:ext xmlns:c16="http://schemas.microsoft.com/office/drawing/2014/chart" uri="{C3380CC4-5D6E-409C-BE32-E72D297353CC}">
                  <c16:uniqueId val="{00000018-AAEC-4DF3-9B8C-776065A30E3A}"/>
                </c:ext>
              </c:extLst>
            </c:dLbl>
            <c:numFmt formatCode="0%" sourceLinked="0"/>
            <c:spPr>
              <a:noFill/>
              <a:ln w="25377">
                <a:noFill/>
              </a:ln>
            </c:spPr>
            <c:txPr>
              <a:bodyPr/>
              <a:lstStyle/>
              <a:p>
                <a:pPr>
                  <a:defRPr lang="en-US">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I am feeling good about myself </c:v>
                </c:pt>
                <c:pt idx="1">
                  <c:v>I am achieving what I want to in life</c:v>
                </c:pt>
                <c:pt idx="2">
                  <c:v>I am sleeping well</c:v>
                </c:pt>
                <c:pt idx="3">
                  <c:v>I am able to study sufficiently in my current accomodation </c:v>
                </c:pt>
                <c:pt idx="4">
                  <c:v>I have sufficient contact, whether in person with people I live with or virtually with others outside my home, to make me feel connected and/or loved</c:v>
                </c:pt>
                <c:pt idx="5">
                  <c:v>I have enough money/financial support to afford the basics I need right now</c:v>
                </c:pt>
                <c:pt idx="6">
                  <c:v>I am able to exercise </c:v>
                </c:pt>
                <c:pt idx="7">
                  <c:v>I am eating sufficiently (getting enough, good quality food)</c:v>
                </c:pt>
                <c:pt idx="8">
                  <c:v>I feel safe in my current accommodation/living circumstances</c:v>
                </c:pt>
              </c:strCache>
            </c:strRef>
          </c:cat>
          <c:val>
            <c:numRef>
              <c:f>Sheet1!$D$2:$D$10</c:f>
              <c:numCache>
                <c:formatCode>0%</c:formatCode>
                <c:ptCount val="9"/>
                <c:pt idx="0">
                  <c:v>0.22</c:v>
                </c:pt>
                <c:pt idx="1">
                  <c:v>0.28999999999999998</c:v>
                </c:pt>
                <c:pt idx="2">
                  <c:v>0.18</c:v>
                </c:pt>
                <c:pt idx="3">
                  <c:v>0.14000000000000001</c:v>
                </c:pt>
                <c:pt idx="4">
                  <c:v>0.13</c:v>
                </c:pt>
                <c:pt idx="5">
                  <c:v>0.14000000000000001</c:v>
                </c:pt>
                <c:pt idx="6">
                  <c:v>0.12</c:v>
                </c:pt>
                <c:pt idx="7">
                  <c:v>0.11</c:v>
                </c:pt>
                <c:pt idx="8">
                  <c:v>0.06</c:v>
                </c:pt>
              </c:numCache>
            </c:numRef>
          </c:val>
          <c:extLst>
            <c:ext xmlns:c16="http://schemas.microsoft.com/office/drawing/2014/chart" uri="{C3380CC4-5D6E-409C-BE32-E72D297353CC}">
              <c16:uniqueId val="{00000019-AAEC-4DF3-9B8C-776065A30E3A}"/>
            </c:ext>
          </c:extLst>
        </c:ser>
        <c:ser>
          <c:idx val="3"/>
          <c:order val="3"/>
          <c:tx>
            <c:strRef>
              <c:f>Sheet1!$E$1</c:f>
              <c:strCache>
                <c:ptCount val="1"/>
                <c:pt idx="0">
                  <c:v>Disagree</c:v>
                </c:pt>
              </c:strCache>
            </c:strRef>
          </c:tx>
          <c:spPr>
            <a:solidFill>
              <a:srgbClr val="84BD00"/>
            </a:solidFill>
          </c:spPr>
          <c:invertIfNegative val="0"/>
          <c:dLbls>
            <c:numFmt formatCode="0%" sourceLinked="0"/>
            <c:spPr>
              <a:noFill/>
              <a:ln w="25377">
                <a:noFill/>
              </a:ln>
            </c:spPr>
            <c:txPr>
              <a:bodyPr/>
              <a:lstStyle/>
              <a:p>
                <a:pPr>
                  <a:defRPr lang="en-US">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I am feeling good about myself </c:v>
                </c:pt>
                <c:pt idx="1">
                  <c:v>I am achieving what I want to in life</c:v>
                </c:pt>
                <c:pt idx="2">
                  <c:v>I am sleeping well</c:v>
                </c:pt>
                <c:pt idx="3">
                  <c:v>I am able to study sufficiently in my current accomodation </c:v>
                </c:pt>
                <c:pt idx="4">
                  <c:v>I have sufficient contact, whether in person with people I live with or virtually with others outside my home, to make me feel connected and/or loved</c:v>
                </c:pt>
                <c:pt idx="5">
                  <c:v>I have enough money/financial support to afford the basics I need right now</c:v>
                </c:pt>
                <c:pt idx="6">
                  <c:v>I am able to exercise </c:v>
                </c:pt>
                <c:pt idx="7">
                  <c:v>I am eating sufficiently (getting enough, good quality food)</c:v>
                </c:pt>
                <c:pt idx="8">
                  <c:v>I feel safe in my current accommodation/living circumstances</c:v>
                </c:pt>
              </c:strCache>
            </c:strRef>
          </c:cat>
          <c:val>
            <c:numRef>
              <c:f>Sheet1!$E$2:$E$10</c:f>
              <c:numCache>
                <c:formatCode>0%</c:formatCode>
                <c:ptCount val="9"/>
                <c:pt idx="0">
                  <c:v>0.25</c:v>
                </c:pt>
                <c:pt idx="1">
                  <c:v>0.17</c:v>
                </c:pt>
                <c:pt idx="2">
                  <c:v>0.23</c:v>
                </c:pt>
                <c:pt idx="3">
                  <c:v>0.14000000000000001</c:v>
                </c:pt>
                <c:pt idx="4">
                  <c:v>0.14000000000000001</c:v>
                </c:pt>
                <c:pt idx="5">
                  <c:v>0.11</c:v>
                </c:pt>
                <c:pt idx="6">
                  <c:v>0.13</c:v>
                </c:pt>
                <c:pt idx="7">
                  <c:v>0.11</c:v>
                </c:pt>
                <c:pt idx="8">
                  <c:v>0.05</c:v>
                </c:pt>
              </c:numCache>
            </c:numRef>
          </c:val>
          <c:extLst>
            <c:ext xmlns:c16="http://schemas.microsoft.com/office/drawing/2014/chart" uri="{C3380CC4-5D6E-409C-BE32-E72D297353CC}">
              <c16:uniqueId val="{0000001A-AAEC-4DF3-9B8C-776065A30E3A}"/>
            </c:ext>
          </c:extLst>
        </c:ser>
        <c:ser>
          <c:idx val="4"/>
          <c:order val="4"/>
          <c:tx>
            <c:strRef>
              <c:f>Sheet1!$F$1</c:f>
              <c:strCache>
                <c:ptCount val="1"/>
                <c:pt idx="0">
                  <c:v>Strongly disagree</c:v>
                </c:pt>
              </c:strCache>
            </c:strRef>
          </c:tx>
          <c:spPr>
            <a:solidFill>
              <a:srgbClr val="E10098"/>
            </a:solidFill>
          </c:spPr>
          <c:invertIfNegative val="0"/>
          <c:dLbls>
            <c:numFmt formatCode="0%" sourceLinked="0"/>
            <c:spPr>
              <a:noFill/>
              <a:ln>
                <a:noFill/>
              </a:ln>
              <a:effectLst/>
            </c:spPr>
            <c:txPr>
              <a:bodyPr wrap="square" lIns="38100" tIns="19050" rIns="38100" bIns="19050" anchor="ctr">
                <a:spAutoFit/>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I am feeling good about myself </c:v>
                </c:pt>
                <c:pt idx="1">
                  <c:v>I am achieving what I want to in life</c:v>
                </c:pt>
                <c:pt idx="2">
                  <c:v>I am sleeping well</c:v>
                </c:pt>
                <c:pt idx="3">
                  <c:v>I am able to study sufficiently in my current accomodation </c:v>
                </c:pt>
                <c:pt idx="4">
                  <c:v>I have sufficient contact, whether in person with people I live with or virtually with others outside my home, to make me feel connected and/or loved</c:v>
                </c:pt>
                <c:pt idx="5">
                  <c:v>I have enough money/financial support to afford the basics I need right now</c:v>
                </c:pt>
                <c:pt idx="6">
                  <c:v>I am able to exercise </c:v>
                </c:pt>
                <c:pt idx="7">
                  <c:v>I am eating sufficiently (getting enough, good quality food)</c:v>
                </c:pt>
                <c:pt idx="8">
                  <c:v>I feel safe in my current accommodation/living circumstances</c:v>
                </c:pt>
              </c:strCache>
            </c:strRef>
          </c:cat>
          <c:val>
            <c:numRef>
              <c:f>Sheet1!$F$2:$F$10</c:f>
              <c:numCache>
                <c:formatCode>0%</c:formatCode>
                <c:ptCount val="9"/>
                <c:pt idx="0">
                  <c:v>0.11</c:v>
                </c:pt>
                <c:pt idx="1">
                  <c:v>0.08</c:v>
                </c:pt>
                <c:pt idx="2">
                  <c:v>0.11</c:v>
                </c:pt>
                <c:pt idx="3">
                  <c:v>0.05</c:v>
                </c:pt>
                <c:pt idx="4">
                  <c:v>7.0000000000000007E-2</c:v>
                </c:pt>
                <c:pt idx="5">
                  <c:v>0.09</c:v>
                </c:pt>
                <c:pt idx="6">
                  <c:v>0.05</c:v>
                </c:pt>
                <c:pt idx="7">
                  <c:v>0.02</c:v>
                </c:pt>
                <c:pt idx="8">
                  <c:v>0.02</c:v>
                </c:pt>
              </c:numCache>
            </c:numRef>
          </c:val>
          <c:extLst>
            <c:ext xmlns:c16="http://schemas.microsoft.com/office/drawing/2014/chart" uri="{C3380CC4-5D6E-409C-BE32-E72D297353CC}">
              <c16:uniqueId val="{0000001B-AAEC-4DF3-9B8C-776065A30E3A}"/>
            </c:ext>
          </c:extLst>
        </c:ser>
        <c:ser>
          <c:idx val="5"/>
          <c:order val="5"/>
          <c:tx>
            <c:strRef>
              <c:f>Sheet1!$G$1</c:f>
              <c:strCache>
                <c:ptCount val="1"/>
                <c:pt idx="0">
                  <c:v>Not applicable</c:v>
                </c:pt>
              </c:strCache>
            </c:strRef>
          </c:tx>
          <c:invertIfNegative val="0"/>
          <c:dLbls>
            <c:dLbl>
              <c:idx val="3"/>
              <c:delete val="1"/>
              <c:extLst>
                <c:ext xmlns:c15="http://schemas.microsoft.com/office/drawing/2012/chart" uri="{CE6537A1-D6FC-4f65-9D91-7224C49458BB}"/>
                <c:ext xmlns:c16="http://schemas.microsoft.com/office/drawing/2014/chart" uri="{C3380CC4-5D6E-409C-BE32-E72D297353CC}">
                  <c16:uniqueId val="{0000001C-AAEC-4DF3-9B8C-776065A30E3A}"/>
                </c:ext>
              </c:extLst>
            </c:dLbl>
            <c:dLbl>
              <c:idx val="4"/>
              <c:delete val="1"/>
              <c:extLst>
                <c:ext xmlns:c15="http://schemas.microsoft.com/office/drawing/2012/chart" uri="{CE6537A1-D6FC-4f65-9D91-7224C49458BB}"/>
                <c:ext xmlns:c16="http://schemas.microsoft.com/office/drawing/2014/chart" uri="{C3380CC4-5D6E-409C-BE32-E72D297353CC}">
                  <c16:uniqueId val="{0000001D-AAEC-4DF3-9B8C-776065A30E3A}"/>
                </c:ext>
              </c:extLst>
            </c:dLbl>
            <c:dLbl>
              <c:idx val="5"/>
              <c:delete val="1"/>
              <c:extLst>
                <c:ext xmlns:c15="http://schemas.microsoft.com/office/drawing/2012/chart" uri="{CE6537A1-D6FC-4f65-9D91-7224C49458BB}"/>
                <c:ext xmlns:c16="http://schemas.microsoft.com/office/drawing/2014/chart" uri="{C3380CC4-5D6E-409C-BE32-E72D297353CC}">
                  <c16:uniqueId val="{0000001E-AAEC-4DF3-9B8C-776065A30E3A}"/>
                </c:ext>
              </c:extLst>
            </c:dLbl>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I am feeling good about myself </c:v>
                </c:pt>
                <c:pt idx="1">
                  <c:v>I am achieving what I want to in life</c:v>
                </c:pt>
                <c:pt idx="2">
                  <c:v>I am sleeping well</c:v>
                </c:pt>
                <c:pt idx="3">
                  <c:v>I am able to study sufficiently in my current accomodation </c:v>
                </c:pt>
                <c:pt idx="4">
                  <c:v>I have sufficient contact, whether in person with people I live with or virtually with others outside my home, to make me feel connected and/or loved</c:v>
                </c:pt>
                <c:pt idx="5">
                  <c:v>I have enough money/financial support to afford the basics I need right now</c:v>
                </c:pt>
                <c:pt idx="6">
                  <c:v>I am able to exercise </c:v>
                </c:pt>
                <c:pt idx="7">
                  <c:v>I am eating sufficiently (getting enough, good quality food)</c:v>
                </c:pt>
                <c:pt idx="8">
                  <c:v>I feel safe in my current accommodation/living circumstances</c:v>
                </c:pt>
              </c:strCache>
            </c:strRef>
          </c:cat>
          <c:val>
            <c:numRef>
              <c:f>Sheet1!$G$2:$G$10</c:f>
              <c:numCache>
                <c:formatCode>0%</c:formatCode>
                <c:ptCount val="9"/>
                <c:pt idx="0" formatCode="General">
                  <c:v>0</c:v>
                </c:pt>
                <c:pt idx="1">
                  <c:v>0.01</c:v>
                </c:pt>
                <c:pt idx="2">
                  <c:v>0.01</c:v>
                </c:pt>
                <c:pt idx="3">
                  <c:v>0.03</c:v>
                </c:pt>
                <c:pt idx="4">
                  <c:v>0.01</c:v>
                </c:pt>
                <c:pt idx="5">
                  <c:v>0</c:v>
                </c:pt>
                <c:pt idx="6">
                  <c:v>0.01</c:v>
                </c:pt>
                <c:pt idx="7" formatCode="General">
                  <c:v>0</c:v>
                </c:pt>
                <c:pt idx="8">
                  <c:v>0.01</c:v>
                </c:pt>
              </c:numCache>
            </c:numRef>
          </c:val>
          <c:extLst>
            <c:ext xmlns:c16="http://schemas.microsoft.com/office/drawing/2014/chart" uri="{C3380CC4-5D6E-409C-BE32-E72D297353CC}">
              <c16:uniqueId val="{0000001F-AAEC-4DF3-9B8C-776065A30E3A}"/>
            </c:ext>
          </c:extLst>
        </c:ser>
        <c:dLbls>
          <c:showLegendKey val="0"/>
          <c:showVal val="1"/>
          <c:showCatName val="0"/>
          <c:showSerName val="0"/>
          <c:showPercent val="0"/>
          <c:showBubbleSize val="0"/>
        </c:dLbls>
        <c:gapWidth val="150"/>
        <c:overlap val="100"/>
        <c:axId val="307529736"/>
        <c:axId val="271007648"/>
      </c:barChart>
      <c:catAx>
        <c:axId val="307529736"/>
        <c:scaling>
          <c:orientation val="minMax"/>
        </c:scaling>
        <c:delete val="0"/>
        <c:axPos val="l"/>
        <c:numFmt formatCode="General" sourceLinked="0"/>
        <c:majorTickMark val="out"/>
        <c:minorTickMark val="none"/>
        <c:tickLblPos val="low"/>
        <c:crossAx val="271007648"/>
        <c:crosses val="autoZero"/>
        <c:auto val="1"/>
        <c:lblAlgn val="ctr"/>
        <c:lblOffset val="100"/>
        <c:noMultiLvlLbl val="0"/>
      </c:catAx>
      <c:valAx>
        <c:axId val="271007648"/>
        <c:scaling>
          <c:orientation val="minMax"/>
          <c:max val="1"/>
          <c:min val="0"/>
        </c:scaling>
        <c:delete val="0"/>
        <c:axPos val="b"/>
        <c:majorGridlines>
          <c:spPr>
            <a:ln>
              <a:solidFill>
                <a:srgbClr val="B1C0BC"/>
              </a:solidFill>
              <a:prstDash val="dash"/>
            </a:ln>
          </c:spPr>
        </c:majorGridlines>
        <c:numFmt formatCode="0%" sourceLinked="0"/>
        <c:majorTickMark val="out"/>
        <c:minorTickMark val="none"/>
        <c:tickLblPos val="nextTo"/>
        <c:txPr>
          <a:bodyPr/>
          <a:lstStyle/>
          <a:p>
            <a:pPr>
              <a:defRPr lang="en-US"/>
            </a:pPr>
            <a:endParaRPr lang="en-US"/>
          </a:p>
        </c:txPr>
        <c:crossAx val="307529736"/>
        <c:crosses val="autoZero"/>
        <c:crossBetween val="between"/>
        <c:majorUnit val="0.2"/>
      </c:valAx>
      <c:spPr>
        <a:noFill/>
        <a:ln w="12700">
          <a:noFill/>
        </a:ln>
      </c:spPr>
    </c:plotArea>
    <c:legend>
      <c:legendPos val="r"/>
      <c:layout>
        <c:manualLayout>
          <c:xMode val="edge"/>
          <c:yMode val="edge"/>
          <c:x val="0.79756438519577755"/>
          <c:y val="0.25072086606216704"/>
          <c:w val="0.20243565349598763"/>
          <c:h val="0.34097771633802521"/>
        </c:manualLayout>
      </c:layout>
      <c:overlay val="0"/>
    </c:legend>
    <c:plotVisOnly val="1"/>
    <c:dispBlanksAs val="gap"/>
    <c:showDLblsOverMax val="0"/>
  </c:chart>
  <c:spPr>
    <a:ln>
      <a:noFill/>
    </a:ln>
  </c:spPr>
  <c:txPr>
    <a:bodyPr/>
    <a:lstStyle/>
    <a:p>
      <a:pPr>
        <a:defRPr sz="999"/>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5013145370866883"/>
          <c:y val="6.7817021081815962E-2"/>
          <c:w val="0.40686326956370944"/>
          <c:h val="0.81643106225329476"/>
        </c:manualLayout>
      </c:layout>
      <c:barChart>
        <c:barDir val="bar"/>
        <c:grouping val="stacked"/>
        <c:varyColors val="0"/>
        <c:ser>
          <c:idx val="2"/>
          <c:order val="0"/>
          <c:tx>
            <c:strRef>
              <c:f>Sheet1!$B$1</c:f>
              <c:strCache>
                <c:ptCount val="1"/>
                <c:pt idx="0">
                  <c:v>Strongly agree</c:v>
                </c:pt>
              </c:strCache>
            </c:strRef>
          </c:tx>
          <c:spPr>
            <a:solidFill>
              <a:srgbClr val="00AEC7"/>
            </a:solidFill>
          </c:spPr>
          <c:invertIfNegative val="0"/>
          <c:dLbls>
            <c:dLbl>
              <c:idx val="0"/>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B41-4D8C-8ECC-37A1EA16D9A2}"/>
                </c:ext>
              </c:extLst>
            </c:dLbl>
            <c:dLbl>
              <c:idx val="1"/>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B41-4D8C-8ECC-37A1EA16D9A2}"/>
                </c:ext>
              </c:extLst>
            </c:dLbl>
            <c:dLbl>
              <c:idx val="2"/>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B41-4D8C-8ECC-37A1EA16D9A2}"/>
                </c:ext>
              </c:extLst>
            </c:dLbl>
            <c:dLbl>
              <c:idx val="3"/>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B41-4D8C-8ECC-37A1EA16D9A2}"/>
                </c:ext>
              </c:extLst>
            </c:dLbl>
            <c:dLbl>
              <c:idx val="4"/>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B41-4D8C-8ECC-37A1EA16D9A2}"/>
                </c:ext>
              </c:extLst>
            </c:dLbl>
            <c:dLbl>
              <c:idx val="5"/>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B41-4D8C-8ECC-37A1EA16D9A2}"/>
                </c:ext>
              </c:extLst>
            </c:dLbl>
            <c:dLbl>
              <c:idx val="6"/>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B41-4D8C-8ECC-37A1EA16D9A2}"/>
                </c:ext>
              </c:extLst>
            </c:dLbl>
            <c:dLbl>
              <c:idx val="7"/>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B41-4D8C-8ECC-37A1EA16D9A2}"/>
                </c:ext>
              </c:extLst>
            </c:dLbl>
            <c:numFmt formatCode="0%" sourceLinked="0"/>
            <c:spPr>
              <a:noFill/>
              <a:ln>
                <a:noFill/>
              </a:ln>
              <a:effectLst/>
            </c:spPr>
            <c:txPr>
              <a:bodyPr wrap="square" lIns="38100" tIns="19050" rIns="38100" bIns="19050" anchor="ctr">
                <a:spAutoFit/>
              </a:bodyPr>
              <a:lstStyle/>
              <a:p>
                <a:pPr>
                  <a:defRPr>
                    <a:solidFill>
                      <a:schemeClr val="bg1"/>
                    </a:solidFill>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ext>
            </c:extLst>
          </c:dLbls>
          <c:cat>
            <c:strRef>
              <c:f>Sheet1!$A$2:$A$5</c:f>
              <c:strCache>
                <c:ptCount val="4"/>
                <c:pt idx="0">
                  <c:v>I am concerened as to whether I have the tools and skills to manage my own wellbeing</c:v>
                </c:pt>
                <c:pt idx="1">
                  <c:v>I am concerned about my own wellbeing</c:v>
                </c:pt>
                <c:pt idx="2">
                  <c:v>I am concerned about the wellbeing of some/all of my friends</c:v>
                </c:pt>
                <c:pt idx="3">
                  <c:v>I am concerned about the wellbeing of some/all of my family</c:v>
                </c:pt>
              </c:strCache>
            </c:strRef>
          </c:cat>
          <c:val>
            <c:numRef>
              <c:f>Sheet1!$B$2:$B$5</c:f>
              <c:numCache>
                <c:formatCode>0%</c:formatCode>
                <c:ptCount val="4"/>
                <c:pt idx="0">
                  <c:v>0.08</c:v>
                </c:pt>
                <c:pt idx="1">
                  <c:v>0.16</c:v>
                </c:pt>
                <c:pt idx="2">
                  <c:v>0.26</c:v>
                </c:pt>
                <c:pt idx="3">
                  <c:v>0.38</c:v>
                </c:pt>
              </c:numCache>
            </c:numRef>
          </c:val>
          <c:extLst>
            <c:ext xmlns:c16="http://schemas.microsoft.com/office/drawing/2014/chart" uri="{C3380CC4-5D6E-409C-BE32-E72D297353CC}">
              <c16:uniqueId val="{00000008-2B41-4D8C-8ECC-37A1EA16D9A2}"/>
            </c:ext>
          </c:extLst>
        </c:ser>
        <c:ser>
          <c:idx val="1"/>
          <c:order val="1"/>
          <c:tx>
            <c:strRef>
              <c:f>Sheet1!$C$1</c:f>
              <c:strCache>
                <c:ptCount val="1"/>
                <c:pt idx="0">
                  <c:v>Agree</c:v>
                </c:pt>
              </c:strCache>
            </c:strRef>
          </c:tx>
          <c:spPr>
            <a:solidFill>
              <a:srgbClr val="EEDC00"/>
            </a:solidFill>
          </c:spPr>
          <c:invertIfNegative val="0"/>
          <c:dLbls>
            <c:dLbl>
              <c:idx val="11"/>
              <c:delete val="1"/>
              <c:extLst>
                <c:ext xmlns:c15="http://schemas.microsoft.com/office/drawing/2012/chart" uri="{CE6537A1-D6FC-4f65-9D91-7224C49458BB}"/>
                <c:ext xmlns:c16="http://schemas.microsoft.com/office/drawing/2014/chart" uri="{C3380CC4-5D6E-409C-BE32-E72D297353CC}">
                  <c16:uniqueId val="{00000009-2B41-4D8C-8ECC-37A1EA16D9A2}"/>
                </c:ext>
              </c:extLst>
            </c:dLbl>
            <c:dLbl>
              <c:idx val="12"/>
              <c:layout>
                <c:manualLayout>
                  <c:x val="-4.6622014768532708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B41-4D8C-8ECC-37A1EA16D9A2}"/>
                </c:ext>
              </c:extLst>
            </c:dLbl>
            <c:dLbl>
              <c:idx val="14"/>
              <c:delete val="1"/>
              <c:extLst>
                <c:ext xmlns:c15="http://schemas.microsoft.com/office/drawing/2012/chart" uri="{CE6537A1-D6FC-4f65-9D91-7224C49458BB}"/>
                <c:ext xmlns:c16="http://schemas.microsoft.com/office/drawing/2014/chart" uri="{C3380CC4-5D6E-409C-BE32-E72D297353CC}">
                  <c16:uniqueId val="{0000000B-2B41-4D8C-8ECC-37A1EA16D9A2}"/>
                </c:ext>
              </c:extLst>
            </c:dLbl>
            <c:dLbl>
              <c:idx val="15"/>
              <c:delete val="1"/>
              <c:extLst>
                <c:ext xmlns:c15="http://schemas.microsoft.com/office/drawing/2012/chart" uri="{CE6537A1-D6FC-4f65-9D91-7224C49458BB}"/>
                <c:ext xmlns:c16="http://schemas.microsoft.com/office/drawing/2014/chart" uri="{C3380CC4-5D6E-409C-BE32-E72D297353CC}">
                  <c16:uniqueId val="{0000000C-2B41-4D8C-8ECC-37A1EA16D9A2}"/>
                </c:ext>
              </c:extLst>
            </c:dLbl>
            <c:numFmt formatCode="0%" sourceLinked="0"/>
            <c:spPr>
              <a:noFill/>
              <a:ln w="25377">
                <a:noFill/>
              </a:ln>
            </c:spPr>
            <c:txPr>
              <a:bodyPr wrap="square" lIns="38100" tIns="19050" rIns="38100" bIns="19050" anchor="ctr">
                <a:spAutoFit/>
              </a:bodyPr>
              <a:lstStyle/>
              <a:p>
                <a:pPr>
                  <a:defRPr lang="en-US" b="0">
                    <a:solidFill>
                      <a:sysClr val="windowText" lastClr="000000"/>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I am concerened as to whether I have the tools and skills to manage my own wellbeing</c:v>
                </c:pt>
                <c:pt idx="1">
                  <c:v>I am concerned about my own wellbeing</c:v>
                </c:pt>
                <c:pt idx="2">
                  <c:v>I am concerned about the wellbeing of some/all of my friends</c:v>
                </c:pt>
                <c:pt idx="3">
                  <c:v>I am concerned about the wellbeing of some/all of my family</c:v>
                </c:pt>
              </c:strCache>
            </c:strRef>
          </c:cat>
          <c:val>
            <c:numRef>
              <c:f>Sheet1!$C$2:$C$5</c:f>
              <c:numCache>
                <c:formatCode>0%</c:formatCode>
                <c:ptCount val="4"/>
                <c:pt idx="0">
                  <c:v>0.27</c:v>
                </c:pt>
                <c:pt idx="1">
                  <c:v>0.41</c:v>
                </c:pt>
                <c:pt idx="2">
                  <c:v>0.53</c:v>
                </c:pt>
                <c:pt idx="3">
                  <c:v>0.47</c:v>
                </c:pt>
              </c:numCache>
            </c:numRef>
          </c:val>
          <c:extLst>
            <c:ext xmlns:c16="http://schemas.microsoft.com/office/drawing/2014/chart" uri="{C3380CC4-5D6E-409C-BE32-E72D297353CC}">
              <c16:uniqueId val="{0000000D-2B41-4D8C-8ECC-37A1EA16D9A2}"/>
            </c:ext>
          </c:extLst>
        </c:ser>
        <c:ser>
          <c:idx val="0"/>
          <c:order val="2"/>
          <c:tx>
            <c:strRef>
              <c:f>Sheet1!$D$1</c:f>
              <c:strCache>
                <c:ptCount val="1"/>
                <c:pt idx="0">
                  <c:v>Neither agree nor disagree</c:v>
                </c:pt>
              </c:strCache>
            </c:strRef>
          </c:tx>
          <c:spPr>
            <a:solidFill>
              <a:srgbClr val="FFA300"/>
            </a:solidFill>
          </c:spPr>
          <c:invertIfNegative val="0"/>
          <c:dLbls>
            <c:dLbl>
              <c:idx val="0"/>
              <c:layout>
                <c:manualLayout>
                  <c:x val="5.1034278335049246E-3"/>
                  <c:y val="3.153090748931052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2B41-4D8C-8ECC-37A1EA16D9A2}"/>
                </c:ext>
              </c:extLst>
            </c:dLbl>
            <c:dLbl>
              <c:idx val="1"/>
              <c:layout>
                <c:manualLayout>
                  <c:x val="1.2898181088988957E-2"/>
                  <c:y val="-1.7347234759768071E-18"/>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4.4886033232983888E-2"/>
                      <c:h val="3.5141320534267641E-2"/>
                    </c:manualLayout>
                  </c15:layout>
                </c:ext>
                <c:ext xmlns:c16="http://schemas.microsoft.com/office/drawing/2014/chart" uri="{C3380CC4-5D6E-409C-BE32-E72D297353CC}">
                  <c16:uniqueId val="{0000000F-2B41-4D8C-8ECC-37A1EA16D9A2}"/>
                </c:ext>
              </c:extLst>
            </c:dLbl>
            <c:dLbl>
              <c:idx val="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2B41-4D8C-8ECC-37A1EA16D9A2}"/>
                </c:ext>
              </c:extLst>
            </c:dLbl>
            <c:dLbl>
              <c:idx val="7"/>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2B41-4D8C-8ECC-37A1EA16D9A2}"/>
                </c:ext>
              </c:extLst>
            </c:dLbl>
            <c:dLbl>
              <c:idx val="8"/>
              <c:delete val="1"/>
              <c:extLst>
                <c:ext xmlns:c15="http://schemas.microsoft.com/office/drawing/2012/chart" uri="{CE6537A1-D6FC-4f65-9D91-7224C49458BB}"/>
                <c:ext xmlns:c16="http://schemas.microsoft.com/office/drawing/2014/chart" uri="{C3380CC4-5D6E-409C-BE32-E72D297353CC}">
                  <c16:uniqueId val="{00000012-2B41-4D8C-8ECC-37A1EA16D9A2}"/>
                </c:ext>
              </c:extLst>
            </c:dLbl>
            <c:dLbl>
              <c:idx val="9"/>
              <c:delete val="1"/>
              <c:extLst>
                <c:ext xmlns:c15="http://schemas.microsoft.com/office/drawing/2012/chart" uri="{CE6537A1-D6FC-4f65-9D91-7224C49458BB}"/>
                <c:ext xmlns:c16="http://schemas.microsoft.com/office/drawing/2014/chart" uri="{C3380CC4-5D6E-409C-BE32-E72D297353CC}">
                  <c16:uniqueId val="{00000013-2B41-4D8C-8ECC-37A1EA16D9A2}"/>
                </c:ext>
              </c:extLst>
            </c:dLbl>
            <c:dLbl>
              <c:idx val="10"/>
              <c:delete val="1"/>
              <c:extLst>
                <c:ext xmlns:c15="http://schemas.microsoft.com/office/drawing/2012/chart" uri="{CE6537A1-D6FC-4f65-9D91-7224C49458BB}"/>
                <c:ext xmlns:c16="http://schemas.microsoft.com/office/drawing/2014/chart" uri="{C3380CC4-5D6E-409C-BE32-E72D297353CC}">
                  <c16:uniqueId val="{00000014-2B41-4D8C-8ECC-37A1EA16D9A2}"/>
                </c:ext>
              </c:extLst>
            </c:dLbl>
            <c:dLbl>
              <c:idx val="12"/>
              <c:delete val="1"/>
              <c:extLst>
                <c:ext xmlns:c15="http://schemas.microsoft.com/office/drawing/2012/chart" uri="{CE6537A1-D6FC-4f65-9D91-7224C49458BB}"/>
                <c:ext xmlns:c16="http://schemas.microsoft.com/office/drawing/2014/chart" uri="{C3380CC4-5D6E-409C-BE32-E72D297353CC}">
                  <c16:uniqueId val="{00000015-2B41-4D8C-8ECC-37A1EA16D9A2}"/>
                </c:ext>
              </c:extLst>
            </c:dLbl>
            <c:dLbl>
              <c:idx val="13"/>
              <c:delete val="1"/>
              <c:extLst>
                <c:ext xmlns:c15="http://schemas.microsoft.com/office/drawing/2012/chart" uri="{CE6537A1-D6FC-4f65-9D91-7224C49458BB}"/>
                <c:ext xmlns:c16="http://schemas.microsoft.com/office/drawing/2014/chart" uri="{C3380CC4-5D6E-409C-BE32-E72D297353CC}">
                  <c16:uniqueId val="{00000016-2B41-4D8C-8ECC-37A1EA16D9A2}"/>
                </c:ext>
              </c:extLst>
            </c:dLbl>
            <c:dLbl>
              <c:idx val="14"/>
              <c:delete val="1"/>
              <c:extLst>
                <c:ext xmlns:c15="http://schemas.microsoft.com/office/drawing/2012/chart" uri="{CE6537A1-D6FC-4f65-9D91-7224C49458BB}"/>
                <c:ext xmlns:c16="http://schemas.microsoft.com/office/drawing/2014/chart" uri="{C3380CC4-5D6E-409C-BE32-E72D297353CC}">
                  <c16:uniqueId val="{00000017-2B41-4D8C-8ECC-37A1EA16D9A2}"/>
                </c:ext>
              </c:extLst>
            </c:dLbl>
            <c:dLbl>
              <c:idx val="15"/>
              <c:delete val="1"/>
              <c:extLst>
                <c:ext xmlns:c15="http://schemas.microsoft.com/office/drawing/2012/chart" uri="{CE6537A1-D6FC-4f65-9D91-7224C49458BB}"/>
                <c:ext xmlns:c16="http://schemas.microsoft.com/office/drawing/2014/chart" uri="{C3380CC4-5D6E-409C-BE32-E72D297353CC}">
                  <c16:uniqueId val="{00000018-2B41-4D8C-8ECC-37A1EA16D9A2}"/>
                </c:ext>
              </c:extLst>
            </c:dLbl>
            <c:numFmt formatCode="0%" sourceLinked="0"/>
            <c:spPr>
              <a:noFill/>
              <a:ln w="25377">
                <a:noFill/>
              </a:ln>
            </c:spPr>
            <c:txPr>
              <a:bodyPr/>
              <a:lstStyle/>
              <a:p>
                <a:pPr>
                  <a:defRPr lang="en-US">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I am concerened as to whether I have the tools and skills to manage my own wellbeing</c:v>
                </c:pt>
                <c:pt idx="1">
                  <c:v>I am concerned about my own wellbeing</c:v>
                </c:pt>
                <c:pt idx="2">
                  <c:v>I am concerned about the wellbeing of some/all of my friends</c:v>
                </c:pt>
                <c:pt idx="3">
                  <c:v>I am concerned about the wellbeing of some/all of my family</c:v>
                </c:pt>
              </c:strCache>
            </c:strRef>
          </c:cat>
          <c:val>
            <c:numRef>
              <c:f>Sheet1!$D$2:$D$5</c:f>
              <c:numCache>
                <c:formatCode>0%</c:formatCode>
                <c:ptCount val="4"/>
                <c:pt idx="0">
                  <c:v>0.27</c:v>
                </c:pt>
                <c:pt idx="1">
                  <c:v>0.26</c:v>
                </c:pt>
                <c:pt idx="2">
                  <c:v>0.13</c:v>
                </c:pt>
                <c:pt idx="3">
                  <c:v>0.08</c:v>
                </c:pt>
              </c:numCache>
            </c:numRef>
          </c:val>
          <c:extLst>
            <c:ext xmlns:c16="http://schemas.microsoft.com/office/drawing/2014/chart" uri="{C3380CC4-5D6E-409C-BE32-E72D297353CC}">
              <c16:uniqueId val="{00000019-2B41-4D8C-8ECC-37A1EA16D9A2}"/>
            </c:ext>
          </c:extLst>
        </c:ser>
        <c:ser>
          <c:idx val="3"/>
          <c:order val="3"/>
          <c:tx>
            <c:strRef>
              <c:f>Sheet1!$E$1</c:f>
              <c:strCache>
                <c:ptCount val="1"/>
                <c:pt idx="0">
                  <c:v>Disagree</c:v>
                </c:pt>
              </c:strCache>
            </c:strRef>
          </c:tx>
          <c:spPr>
            <a:solidFill>
              <a:srgbClr val="84BD00"/>
            </a:solidFill>
          </c:spPr>
          <c:invertIfNegative val="0"/>
          <c:dLbls>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9DA-4F46-8FB6-550BCB4C9EB6}"/>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9DA-4F46-8FB6-550BCB4C9EB6}"/>
                </c:ext>
              </c:extLst>
            </c:dLbl>
            <c:numFmt formatCode="0%" sourceLinked="0"/>
            <c:spPr>
              <a:noFill/>
              <a:ln w="25377">
                <a:noFill/>
              </a:ln>
            </c:spPr>
            <c:txPr>
              <a:bodyPr/>
              <a:lstStyle/>
              <a:p>
                <a:pPr>
                  <a:defRPr lang="en-US">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I am concerened as to whether I have the tools and skills to manage my own wellbeing</c:v>
                </c:pt>
                <c:pt idx="1">
                  <c:v>I am concerned about my own wellbeing</c:v>
                </c:pt>
                <c:pt idx="2">
                  <c:v>I am concerned about the wellbeing of some/all of my friends</c:v>
                </c:pt>
                <c:pt idx="3">
                  <c:v>I am concerned about the wellbeing of some/all of my family</c:v>
                </c:pt>
              </c:strCache>
            </c:strRef>
          </c:cat>
          <c:val>
            <c:numRef>
              <c:f>Sheet1!$E$2:$E$5</c:f>
              <c:numCache>
                <c:formatCode>0%</c:formatCode>
                <c:ptCount val="4"/>
                <c:pt idx="0">
                  <c:v>0.3</c:v>
                </c:pt>
                <c:pt idx="1">
                  <c:v>0.14000000000000001</c:v>
                </c:pt>
                <c:pt idx="2">
                  <c:v>7.0000000000000007E-2</c:v>
                </c:pt>
                <c:pt idx="3">
                  <c:v>0.04</c:v>
                </c:pt>
              </c:numCache>
            </c:numRef>
          </c:val>
          <c:extLst>
            <c:ext xmlns:c16="http://schemas.microsoft.com/office/drawing/2014/chart" uri="{C3380CC4-5D6E-409C-BE32-E72D297353CC}">
              <c16:uniqueId val="{0000001A-2B41-4D8C-8ECC-37A1EA16D9A2}"/>
            </c:ext>
          </c:extLst>
        </c:ser>
        <c:ser>
          <c:idx val="4"/>
          <c:order val="4"/>
          <c:tx>
            <c:strRef>
              <c:f>Sheet1!$F$1</c:f>
              <c:strCache>
                <c:ptCount val="1"/>
                <c:pt idx="0">
                  <c:v>Strongly disagree</c:v>
                </c:pt>
              </c:strCache>
            </c:strRef>
          </c:tx>
          <c:spPr>
            <a:solidFill>
              <a:srgbClr val="E10098"/>
            </a:solidFill>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F76-45CD-A1BE-E7063059B80D}"/>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9DA-4F46-8FB6-550BCB4C9EB6}"/>
                </c:ext>
              </c:extLst>
            </c:dLbl>
            <c:spPr>
              <a:noFill/>
              <a:ln>
                <a:noFill/>
              </a:ln>
              <a:effectLst/>
            </c:spPr>
            <c:txPr>
              <a:bodyPr wrap="square" lIns="38100" tIns="19050" rIns="38100" bIns="19050" anchor="ctr">
                <a:spAutoFit/>
              </a:bodyPr>
              <a:lstStyle/>
              <a:p>
                <a:pPr>
                  <a:defRPr>
                    <a:solidFill>
                      <a:schemeClr val="bg1"/>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Sheet1!$A$2:$A$5</c:f>
              <c:strCache>
                <c:ptCount val="4"/>
                <c:pt idx="0">
                  <c:v>I am concerened as to whether I have the tools and skills to manage my own wellbeing</c:v>
                </c:pt>
                <c:pt idx="1">
                  <c:v>I am concerned about my own wellbeing</c:v>
                </c:pt>
                <c:pt idx="2">
                  <c:v>I am concerned about the wellbeing of some/all of my friends</c:v>
                </c:pt>
                <c:pt idx="3">
                  <c:v>I am concerned about the wellbeing of some/all of my family</c:v>
                </c:pt>
              </c:strCache>
            </c:strRef>
          </c:cat>
          <c:val>
            <c:numRef>
              <c:f>Sheet1!$F$2:$F$5</c:f>
              <c:numCache>
                <c:formatCode>0%</c:formatCode>
                <c:ptCount val="4"/>
                <c:pt idx="0">
                  <c:v>7.0000000000000007E-2</c:v>
                </c:pt>
                <c:pt idx="1">
                  <c:v>0.03</c:v>
                </c:pt>
                <c:pt idx="2">
                  <c:v>0.01</c:v>
                </c:pt>
                <c:pt idx="3">
                  <c:v>0.02</c:v>
                </c:pt>
              </c:numCache>
            </c:numRef>
          </c:val>
          <c:extLst>
            <c:ext xmlns:c16="http://schemas.microsoft.com/office/drawing/2014/chart" uri="{C3380CC4-5D6E-409C-BE32-E72D297353CC}">
              <c16:uniqueId val="{0000001B-2B41-4D8C-8ECC-37A1EA16D9A2}"/>
            </c:ext>
          </c:extLst>
        </c:ser>
        <c:ser>
          <c:idx val="5"/>
          <c:order val="5"/>
          <c:tx>
            <c:strRef>
              <c:f>Sheet1!$G$1</c:f>
              <c:strCache>
                <c:ptCount val="1"/>
                <c:pt idx="0">
                  <c:v>Don’t know/Not applicable</c:v>
                </c:pt>
              </c:strCache>
            </c:strRef>
          </c:tx>
          <c:invertIfNegative val="0"/>
          <c:dLbls>
            <c:delete val="1"/>
          </c:dLbls>
          <c:cat>
            <c:strRef>
              <c:f>Sheet1!$A$2:$A$5</c:f>
              <c:strCache>
                <c:ptCount val="4"/>
                <c:pt idx="0">
                  <c:v>I am concerened as to whether I have the tools and skills to manage my own wellbeing</c:v>
                </c:pt>
                <c:pt idx="1">
                  <c:v>I am concerned about my own wellbeing</c:v>
                </c:pt>
                <c:pt idx="2">
                  <c:v>I am concerned about the wellbeing of some/all of my friends</c:v>
                </c:pt>
                <c:pt idx="3">
                  <c:v>I am concerned about the wellbeing of some/all of my family</c:v>
                </c:pt>
              </c:strCache>
            </c:strRef>
          </c:cat>
          <c:val>
            <c:numRef>
              <c:f>Sheet1!$G$2:$G$5</c:f>
              <c:numCache>
                <c:formatCode>General</c:formatCode>
                <c:ptCount val="4"/>
                <c:pt idx="0" formatCode="0%">
                  <c:v>0.01</c:v>
                </c:pt>
                <c:pt idx="3" formatCode="0%">
                  <c:v>0.01</c:v>
                </c:pt>
              </c:numCache>
            </c:numRef>
          </c:val>
          <c:extLst>
            <c:ext xmlns:c16="http://schemas.microsoft.com/office/drawing/2014/chart" uri="{C3380CC4-5D6E-409C-BE32-E72D297353CC}">
              <c16:uniqueId val="{00000000-59DA-4F46-8FB6-550BCB4C9EB6}"/>
            </c:ext>
          </c:extLst>
        </c:ser>
        <c:dLbls>
          <c:showLegendKey val="0"/>
          <c:showVal val="1"/>
          <c:showCatName val="0"/>
          <c:showSerName val="0"/>
          <c:showPercent val="0"/>
          <c:showBubbleSize val="0"/>
        </c:dLbls>
        <c:gapWidth val="150"/>
        <c:overlap val="100"/>
        <c:axId val="307529736"/>
        <c:axId val="271007648"/>
      </c:barChart>
      <c:catAx>
        <c:axId val="307529736"/>
        <c:scaling>
          <c:orientation val="minMax"/>
        </c:scaling>
        <c:delete val="0"/>
        <c:axPos val="l"/>
        <c:numFmt formatCode="General" sourceLinked="0"/>
        <c:majorTickMark val="out"/>
        <c:minorTickMark val="none"/>
        <c:tickLblPos val="low"/>
        <c:crossAx val="271007648"/>
        <c:crosses val="autoZero"/>
        <c:auto val="1"/>
        <c:lblAlgn val="ctr"/>
        <c:lblOffset val="100"/>
        <c:noMultiLvlLbl val="0"/>
      </c:catAx>
      <c:valAx>
        <c:axId val="271007648"/>
        <c:scaling>
          <c:orientation val="minMax"/>
          <c:max val="1"/>
          <c:min val="0"/>
        </c:scaling>
        <c:delete val="0"/>
        <c:axPos val="b"/>
        <c:majorGridlines>
          <c:spPr>
            <a:ln>
              <a:solidFill>
                <a:srgbClr val="B1C0BC"/>
              </a:solidFill>
              <a:prstDash val="dash"/>
            </a:ln>
          </c:spPr>
        </c:majorGridlines>
        <c:numFmt formatCode="0%" sourceLinked="0"/>
        <c:majorTickMark val="out"/>
        <c:minorTickMark val="none"/>
        <c:tickLblPos val="nextTo"/>
        <c:txPr>
          <a:bodyPr/>
          <a:lstStyle/>
          <a:p>
            <a:pPr>
              <a:defRPr lang="en-US"/>
            </a:pPr>
            <a:endParaRPr lang="en-US"/>
          </a:p>
        </c:txPr>
        <c:crossAx val="307529736"/>
        <c:crosses val="autoZero"/>
        <c:crossBetween val="between"/>
      </c:valAx>
      <c:spPr>
        <a:noFill/>
        <a:ln w="12700">
          <a:noFill/>
        </a:ln>
      </c:spPr>
    </c:plotArea>
    <c:legend>
      <c:legendPos val="r"/>
      <c:overlay val="0"/>
    </c:legend>
    <c:plotVisOnly val="1"/>
    <c:dispBlanksAs val="gap"/>
    <c:showDLblsOverMax val="0"/>
  </c:chart>
  <c:spPr>
    <a:ln>
      <a:noFill/>
    </a:ln>
  </c:spPr>
  <c:txPr>
    <a:bodyPr/>
    <a:lstStyle/>
    <a:p>
      <a:pPr>
        <a:defRPr sz="999"/>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5013145370866883"/>
          <c:y val="0.15912386648303048"/>
          <c:w val="0.58628288380069038"/>
          <c:h val="0.72512421685208028"/>
        </c:manualLayout>
      </c:layout>
      <c:barChart>
        <c:barDir val="bar"/>
        <c:grouping val="stacked"/>
        <c:varyColors val="0"/>
        <c:ser>
          <c:idx val="2"/>
          <c:order val="0"/>
          <c:tx>
            <c:strRef>
              <c:f>Sheet1!$B$1</c:f>
              <c:strCache>
                <c:ptCount val="1"/>
                <c:pt idx="0">
                  <c:v>Strongly agree</c:v>
                </c:pt>
              </c:strCache>
            </c:strRef>
          </c:tx>
          <c:spPr>
            <a:solidFill>
              <a:srgbClr val="00AEC7"/>
            </a:solidFill>
          </c:spPr>
          <c:invertIfNegative val="0"/>
          <c:dLbls>
            <c:dLbl>
              <c:idx val="0"/>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B41-4D8C-8ECC-37A1EA16D9A2}"/>
                </c:ext>
              </c:extLst>
            </c:dLbl>
            <c:dLbl>
              <c:idx val="1"/>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B41-4D8C-8ECC-37A1EA16D9A2}"/>
                </c:ext>
              </c:extLst>
            </c:dLbl>
            <c:dLbl>
              <c:idx val="2"/>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B41-4D8C-8ECC-37A1EA16D9A2}"/>
                </c:ext>
              </c:extLst>
            </c:dLbl>
            <c:dLbl>
              <c:idx val="3"/>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B41-4D8C-8ECC-37A1EA16D9A2}"/>
                </c:ext>
              </c:extLst>
            </c:dLbl>
            <c:dLbl>
              <c:idx val="4"/>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B41-4D8C-8ECC-37A1EA16D9A2}"/>
                </c:ext>
              </c:extLst>
            </c:dLbl>
            <c:dLbl>
              <c:idx val="5"/>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B41-4D8C-8ECC-37A1EA16D9A2}"/>
                </c:ext>
              </c:extLst>
            </c:dLbl>
            <c:dLbl>
              <c:idx val="6"/>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B41-4D8C-8ECC-37A1EA16D9A2}"/>
                </c:ext>
              </c:extLst>
            </c:dLbl>
            <c:dLbl>
              <c:idx val="7"/>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B41-4D8C-8ECC-37A1EA16D9A2}"/>
                </c:ext>
              </c:extLst>
            </c:dLbl>
            <c:numFmt formatCode="0%" sourceLinked="0"/>
            <c:spPr>
              <a:noFill/>
              <a:ln>
                <a:noFill/>
              </a:ln>
              <a:effectLst/>
            </c:spPr>
            <c:txPr>
              <a:bodyPr wrap="square" lIns="38100" tIns="19050" rIns="38100" bIns="19050" anchor="ctr">
                <a:spAutoFit/>
              </a:bodyPr>
              <a:lstStyle/>
              <a:p>
                <a:pPr>
                  <a:defRPr>
                    <a:solidFill>
                      <a:schemeClr val="bg1"/>
                    </a:solidFill>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ext>
            </c:extLst>
          </c:dLbls>
          <c:cat>
            <c:strRef>
              <c:f>Sheet1!$A$2:$A$5</c:f>
              <c:strCache>
                <c:ptCount val="4"/>
                <c:pt idx="0">
                  <c:v>I am concerned as to whether I have the tools and skills to manage my own wellbeing</c:v>
                </c:pt>
                <c:pt idx="1">
                  <c:v>I am concerned about my own wellbeing</c:v>
                </c:pt>
                <c:pt idx="2">
                  <c:v>I am concerned about the wellbeing of some/all of my friends</c:v>
                </c:pt>
                <c:pt idx="3">
                  <c:v>I am concerned about the wellbeing of some/all of my family</c:v>
                </c:pt>
              </c:strCache>
            </c:strRef>
          </c:cat>
          <c:val>
            <c:numRef>
              <c:f>Sheet1!$B$2:$B$5</c:f>
              <c:numCache>
                <c:formatCode>0%</c:formatCode>
                <c:ptCount val="4"/>
                <c:pt idx="0">
                  <c:v>0.11</c:v>
                </c:pt>
                <c:pt idx="1">
                  <c:v>0.17</c:v>
                </c:pt>
                <c:pt idx="2">
                  <c:v>0.19</c:v>
                </c:pt>
                <c:pt idx="3">
                  <c:v>0.33</c:v>
                </c:pt>
              </c:numCache>
            </c:numRef>
          </c:val>
          <c:extLst>
            <c:ext xmlns:c16="http://schemas.microsoft.com/office/drawing/2014/chart" uri="{C3380CC4-5D6E-409C-BE32-E72D297353CC}">
              <c16:uniqueId val="{00000008-2B41-4D8C-8ECC-37A1EA16D9A2}"/>
            </c:ext>
          </c:extLst>
        </c:ser>
        <c:ser>
          <c:idx val="1"/>
          <c:order val="1"/>
          <c:tx>
            <c:strRef>
              <c:f>Sheet1!$C$1</c:f>
              <c:strCache>
                <c:ptCount val="1"/>
                <c:pt idx="0">
                  <c:v>Agree</c:v>
                </c:pt>
              </c:strCache>
            </c:strRef>
          </c:tx>
          <c:spPr>
            <a:solidFill>
              <a:srgbClr val="EEDC00"/>
            </a:solidFill>
          </c:spPr>
          <c:invertIfNegative val="0"/>
          <c:dLbls>
            <c:dLbl>
              <c:idx val="11"/>
              <c:delete val="1"/>
              <c:extLst>
                <c:ext xmlns:c15="http://schemas.microsoft.com/office/drawing/2012/chart" uri="{CE6537A1-D6FC-4f65-9D91-7224C49458BB}"/>
                <c:ext xmlns:c16="http://schemas.microsoft.com/office/drawing/2014/chart" uri="{C3380CC4-5D6E-409C-BE32-E72D297353CC}">
                  <c16:uniqueId val="{00000009-2B41-4D8C-8ECC-37A1EA16D9A2}"/>
                </c:ext>
              </c:extLst>
            </c:dLbl>
            <c:dLbl>
              <c:idx val="12"/>
              <c:layout>
                <c:manualLayout>
                  <c:x val="-4.6622014768532708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B41-4D8C-8ECC-37A1EA16D9A2}"/>
                </c:ext>
              </c:extLst>
            </c:dLbl>
            <c:dLbl>
              <c:idx val="14"/>
              <c:delete val="1"/>
              <c:extLst>
                <c:ext xmlns:c15="http://schemas.microsoft.com/office/drawing/2012/chart" uri="{CE6537A1-D6FC-4f65-9D91-7224C49458BB}"/>
                <c:ext xmlns:c16="http://schemas.microsoft.com/office/drawing/2014/chart" uri="{C3380CC4-5D6E-409C-BE32-E72D297353CC}">
                  <c16:uniqueId val="{0000000B-2B41-4D8C-8ECC-37A1EA16D9A2}"/>
                </c:ext>
              </c:extLst>
            </c:dLbl>
            <c:dLbl>
              <c:idx val="15"/>
              <c:delete val="1"/>
              <c:extLst>
                <c:ext xmlns:c15="http://schemas.microsoft.com/office/drawing/2012/chart" uri="{CE6537A1-D6FC-4f65-9D91-7224C49458BB}"/>
                <c:ext xmlns:c16="http://schemas.microsoft.com/office/drawing/2014/chart" uri="{C3380CC4-5D6E-409C-BE32-E72D297353CC}">
                  <c16:uniqueId val="{0000000C-2B41-4D8C-8ECC-37A1EA16D9A2}"/>
                </c:ext>
              </c:extLst>
            </c:dLbl>
            <c:numFmt formatCode="0%" sourceLinked="0"/>
            <c:spPr>
              <a:noFill/>
              <a:ln w="25377">
                <a:noFill/>
              </a:ln>
            </c:spPr>
            <c:txPr>
              <a:bodyPr wrap="square" lIns="38100" tIns="19050" rIns="38100" bIns="19050" anchor="ctr">
                <a:spAutoFit/>
              </a:bodyPr>
              <a:lstStyle/>
              <a:p>
                <a:pPr>
                  <a:defRPr lang="en-US" b="0">
                    <a:solidFill>
                      <a:sysClr val="windowText" lastClr="000000"/>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I am concerned as to whether I have the tools and skills to manage my own wellbeing</c:v>
                </c:pt>
                <c:pt idx="1">
                  <c:v>I am concerned about my own wellbeing</c:v>
                </c:pt>
                <c:pt idx="2">
                  <c:v>I am concerned about the wellbeing of some/all of my friends</c:v>
                </c:pt>
                <c:pt idx="3">
                  <c:v>I am concerned about the wellbeing of some/all of my family</c:v>
                </c:pt>
              </c:strCache>
            </c:strRef>
          </c:cat>
          <c:val>
            <c:numRef>
              <c:f>Sheet1!$C$2:$C$5</c:f>
              <c:numCache>
                <c:formatCode>0%</c:formatCode>
                <c:ptCount val="4"/>
                <c:pt idx="0">
                  <c:v>0.32</c:v>
                </c:pt>
                <c:pt idx="1">
                  <c:v>0.39</c:v>
                </c:pt>
                <c:pt idx="2">
                  <c:v>0.45</c:v>
                </c:pt>
                <c:pt idx="3">
                  <c:v>0.42</c:v>
                </c:pt>
              </c:numCache>
            </c:numRef>
          </c:val>
          <c:extLst>
            <c:ext xmlns:c16="http://schemas.microsoft.com/office/drawing/2014/chart" uri="{C3380CC4-5D6E-409C-BE32-E72D297353CC}">
              <c16:uniqueId val="{0000000D-2B41-4D8C-8ECC-37A1EA16D9A2}"/>
            </c:ext>
          </c:extLst>
        </c:ser>
        <c:ser>
          <c:idx val="0"/>
          <c:order val="2"/>
          <c:tx>
            <c:strRef>
              <c:f>Sheet1!$D$1</c:f>
              <c:strCache>
                <c:ptCount val="1"/>
                <c:pt idx="0">
                  <c:v>Neither agree nor disagree</c:v>
                </c:pt>
              </c:strCache>
            </c:strRef>
          </c:tx>
          <c:spPr>
            <a:solidFill>
              <a:srgbClr val="FFA300"/>
            </a:solidFill>
          </c:spPr>
          <c:invertIfNegative val="0"/>
          <c:dLbls>
            <c:dLbl>
              <c:idx val="0"/>
              <c:layout>
                <c:manualLayout>
                  <c:x val="5.1034278335049246E-3"/>
                  <c:y val="3.153090748931052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2B41-4D8C-8ECC-37A1EA16D9A2}"/>
                </c:ext>
              </c:extLst>
            </c:dLbl>
            <c:dLbl>
              <c:idx val="1"/>
              <c:layout>
                <c:manualLayout>
                  <c:x val="1.2898181088988957E-2"/>
                  <c:y val="-1.7347234759768071E-18"/>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4.4886033232983888E-2"/>
                      <c:h val="3.5141320534267641E-2"/>
                    </c:manualLayout>
                  </c15:layout>
                </c:ext>
                <c:ext xmlns:c16="http://schemas.microsoft.com/office/drawing/2014/chart" uri="{C3380CC4-5D6E-409C-BE32-E72D297353CC}">
                  <c16:uniqueId val="{0000000F-2B41-4D8C-8ECC-37A1EA16D9A2}"/>
                </c:ext>
              </c:extLst>
            </c:dLbl>
            <c:dLbl>
              <c:idx val="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2B41-4D8C-8ECC-37A1EA16D9A2}"/>
                </c:ext>
              </c:extLst>
            </c:dLbl>
            <c:dLbl>
              <c:idx val="7"/>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2B41-4D8C-8ECC-37A1EA16D9A2}"/>
                </c:ext>
              </c:extLst>
            </c:dLbl>
            <c:dLbl>
              <c:idx val="8"/>
              <c:delete val="1"/>
              <c:extLst>
                <c:ext xmlns:c15="http://schemas.microsoft.com/office/drawing/2012/chart" uri="{CE6537A1-D6FC-4f65-9D91-7224C49458BB}"/>
                <c:ext xmlns:c16="http://schemas.microsoft.com/office/drawing/2014/chart" uri="{C3380CC4-5D6E-409C-BE32-E72D297353CC}">
                  <c16:uniqueId val="{00000012-2B41-4D8C-8ECC-37A1EA16D9A2}"/>
                </c:ext>
              </c:extLst>
            </c:dLbl>
            <c:dLbl>
              <c:idx val="9"/>
              <c:delete val="1"/>
              <c:extLst>
                <c:ext xmlns:c15="http://schemas.microsoft.com/office/drawing/2012/chart" uri="{CE6537A1-D6FC-4f65-9D91-7224C49458BB}"/>
                <c:ext xmlns:c16="http://schemas.microsoft.com/office/drawing/2014/chart" uri="{C3380CC4-5D6E-409C-BE32-E72D297353CC}">
                  <c16:uniqueId val="{00000013-2B41-4D8C-8ECC-37A1EA16D9A2}"/>
                </c:ext>
              </c:extLst>
            </c:dLbl>
            <c:dLbl>
              <c:idx val="10"/>
              <c:delete val="1"/>
              <c:extLst>
                <c:ext xmlns:c15="http://schemas.microsoft.com/office/drawing/2012/chart" uri="{CE6537A1-D6FC-4f65-9D91-7224C49458BB}"/>
                <c:ext xmlns:c16="http://schemas.microsoft.com/office/drawing/2014/chart" uri="{C3380CC4-5D6E-409C-BE32-E72D297353CC}">
                  <c16:uniqueId val="{00000014-2B41-4D8C-8ECC-37A1EA16D9A2}"/>
                </c:ext>
              </c:extLst>
            </c:dLbl>
            <c:dLbl>
              <c:idx val="12"/>
              <c:delete val="1"/>
              <c:extLst>
                <c:ext xmlns:c15="http://schemas.microsoft.com/office/drawing/2012/chart" uri="{CE6537A1-D6FC-4f65-9D91-7224C49458BB}"/>
                <c:ext xmlns:c16="http://schemas.microsoft.com/office/drawing/2014/chart" uri="{C3380CC4-5D6E-409C-BE32-E72D297353CC}">
                  <c16:uniqueId val="{00000015-2B41-4D8C-8ECC-37A1EA16D9A2}"/>
                </c:ext>
              </c:extLst>
            </c:dLbl>
            <c:dLbl>
              <c:idx val="13"/>
              <c:delete val="1"/>
              <c:extLst>
                <c:ext xmlns:c15="http://schemas.microsoft.com/office/drawing/2012/chart" uri="{CE6537A1-D6FC-4f65-9D91-7224C49458BB}"/>
                <c:ext xmlns:c16="http://schemas.microsoft.com/office/drawing/2014/chart" uri="{C3380CC4-5D6E-409C-BE32-E72D297353CC}">
                  <c16:uniqueId val="{00000016-2B41-4D8C-8ECC-37A1EA16D9A2}"/>
                </c:ext>
              </c:extLst>
            </c:dLbl>
            <c:dLbl>
              <c:idx val="14"/>
              <c:delete val="1"/>
              <c:extLst>
                <c:ext xmlns:c15="http://schemas.microsoft.com/office/drawing/2012/chart" uri="{CE6537A1-D6FC-4f65-9D91-7224C49458BB}"/>
                <c:ext xmlns:c16="http://schemas.microsoft.com/office/drawing/2014/chart" uri="{C3380CC4-5D6E-409C-BE32-E72D297353CC}">
                  <c16:uniqueId val="{00000017-2B41-4D8C-8ECC-37A1EA16D9A2}"/>
                </c:ext>
              </c:extLst>
            </c:dLbl>
            <c:dLbl>
              <c:idx val="15"/>
              <c:delete val="1"/>
              <c:extLst>
                <c:ext xmlns:c15="http://schemas.microsoft.com/office/drawing/2012/chart" uri="{CE6537A1-D6FC-4f65-9D91-7224C49458BB}"/>
                <c:ext xmlns:c16="http://schemas.microsoft.com/office/drawing/2014/chart" uri="{C3380CC4-5D6E-409C-BE32-E72D297353CC}">
                  <c16:uniqueId val="{00000018-2B41-4D8C-8ECC-37A1EA16D9A2}"/>
                </c:ext>
              </c:extLst>
            </c:dLbl>
            <c:numFmt formatCode="0%" sourceLinked="0"/>
            <c:spPr>
              <a:noFill/>
              <a:ln w="25377">
                <a:noFill/>
              </a:ln>
            </c:spPr>
            <c:txPr>
              <a:bodyPr/>
              <a:lstStyle/>
              <a:p>
                <a:pPr>
                  <a:defRPr lang="en-US">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I am concerned as to whether I have the tools and skills to manage my own wellbeing</c:v>
                </c:pt>
                <c:pt idx="1">
                  <c:v>I am concerned about my own wellbeing</c:v>
                </c:pt>
                <c:pt idx="2">
                  <c:v>I am concerned about the wellbeing of some/all of my friends</c:v>
                </c:pt>
                <c:pt idx="3">
                  <c:v>I am concerned about the wellbeing of some/all of my family</c:v>
                </c:pt>
              </c:strCache>
            </c:strRef>
          </c:cat>
          <c:val>
            <c:numRef>
              <c:f>Sheet1!$D$2:$D$5</c:f>
              <c:numCache>
                <c:formatCode>0%</c:formatCode>
                <c:ptCount val="4"/>
                <c:pt idx="0">
                  <c:v>0.21</c:v>
                </c:pt>
                <c:pt idx="1">
                  <c:v>0.17</c:v>
                </c:pt>
                <c:pt idx="2">
                  <c:v>0.18</c:v>
                </c:pt>
                <c:pt idx="3">
                  <c:v>0.12</c:v>
                </c:pt>
              </c:numCache>
            </c:numRef>
          </c:val>
          <c:extLst>
            <c:ext xmlns:c16="http://schemas.microsoft.com/office/drawing/2014/chart" uri="{C3380CC4-5D6E-409C-BE32-E72D297353CC}">
              <c16:uniqueId val="{00000019-2B41-4D8C-8ECC-37A1EA16D9A2}"/>
            </c:ext>
          </c:extLst>
        </c:ser>
        <c:ser>
          <c:idx val="3"/>
          <c:order val="3"/>
          <c:tx>
            <c:strRef>
              <c:f>Sheet1!$E$1</c:f>
              <c:strCache>
                <c:ptCount val="1"/>
                <c:pt idx="0">
                  <c:v>Disagree</c:v>
                </c:pt>
              </c:strCache>
            </c:strRef>
          </c:tx>
          <c:spPr>
            <a:solidFill>
              <a:srgbClr val="84BD00"/>
            </a:solidFill>
          </c:spPr>
          <c:invertIfNegative val="0"/>
          <c:dLbls>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9DA-4F46-8FB6-550BCB4C9EB6}"/>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9DA-4F46-8FB6-550BCB4C9EB6}"/>
                </c:ext>
              </c:extLst>
            </c:dLbl>
            <c:numFmt formatCode="0%" sourceLinked="0"/>
            <c:spPr>
              <a:noFill/>
              <a:ln w="25377">
                <a:noFill/>
              </a:ln>
            </c:spPr>
            <c:txPr>
              <a:bodyPr/>
              <a:lstStyle/>
              <a:p>
                <a:pPr>
                  <a:defRPr lang="en-US">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I am concerned as to whether I have the tools and skills to manage my own wellbeing</c:v>
                </c:pt>
                <c:pt idx="1">
                  <c:v>I am concerned about my own wellbeing</c:v>
                </c:pt>
                <c:pt idx="2">
                  <c:v>I am concerned about the wellbeing of some/all of my friends</c:v>
                </c:pt>
                <c:pt idx="3">
                  <c:v>I am concerned about the wellbeing of some/all of my family</c:v>
                </c:pt>
              </c:strCache>
            </c:strRef>
          </c:cat>
          <c:val>
            <c:numRef>
              <c:f>Sheet1!$E$2:$E$5</c:f>
              <c:numCache>
                <c:formatCode>0%</c:formatCode>
                <c:ptCount val="4"/>
                <c:pt idx="0">
                  <c:v>0.24</c:v>
                </c:pt>
                <c:pt idx="1">
                  <c:v>0.19</c:v>
                </c:pt>
                <c:pt idx="2">
                  <c:v>0.14000000000000001</c:v>
                </c:pt>
                <c:pt idx="3">
                  <c:v>0.09</c:v>
                </c:pt>
              </c:numCache>
            </c:numRef>
          </c:val>
          <c:extLst>
            <c:ext xmlns:c16="http://schemas.microsoft.com/office/drawing/2014/chart" uri="{C3380CC4-5D6E-409C-BE32-E72D297353CC}">
              <c16:uniqueId val="{0000001A-2B41-4D8C-8ECC-37A1EA16D9A2}"/>
            </c:ext>
          </c:extLst>
        </c:ser>
        <c:ser>
          <c:idx val="4"/>
          <c:order val="4"/>
          <c:tx>
            <c:strRef>
              <c:f>Sheet1!$F$1</c:f>
              <c:strCache>
                <c:ptCount val="1"/>
                <c:pt idx="0">
                  <c:v>Strongly disagree</c:v>
                </c:pt>
              </c:strCache>
            </c:strRef>
          </c:tx>
          <c:spPr>
            <a:solidFill>
              <a:srgbClr val="E10098"/>
            </a:solidFill>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1-59DA-4F46-8FB6-550BCB4C9EB6}"/>
                </c:ext>
              </c:extLst>
            </c:dLbl>
            <c:numFmt formatCode="0%" sourceLinked="0"/>
            <c:spPr>
              <a:noFill/>
              <a:ln>
                <a:noFill/>
              </a:ln>
              <a:effectLst/>
            </c:spPr>
            <c:txPr>
              <a:bodyPr wrap="square" lIns="38100" tIns="19050" rIns="38100" bIns="19050" anchor="ctr">
                <a:spAutoFit/>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I am concerned as to whether I have the tools and skills to manage my own wellbeing</c:v>
                </c:pt>
                <c:pt idx="1">
                  <c:v>I am concerned about my own wellbeing</c:v>
                </c:pt>
                <c:pt idx="2">
                  <c:v>I am concerned about the wellbeing of some/all of my friends</c:v>
                </c:pt>
                <c:pt idx="3">
                  <c:v>I am concerned about the wellbeing of some/all of my family</c:v>
                </c:pt>
              </c:strCache>
            </c:strRef>
          </c:cat>
          <c:val>
            <c:numRef>
              <c:f>Sheet1!$F$2:$F$5</c:f>
              <c:numCache>
                <c:formatCode>0%</c:formatCode>
                <c:ptCount val="4"/>
                <c:pt idx="0">
                  <c:v>0.11</c:v>
                </c:pt>
                <c:pt idx="1">
                  <c:v>0.08</c:v>
                </c:pt>
                <c:pt idx="2">
                  <c:v>0.03</c:v>
                </c:pt>
                <c:pt idx="3">
                  <c:v>0.03</c:v>
                </c:pt>
              </c:numCache>
            </c:numRef>
          </c:val>
          <c:extLst>
            <c:ext xmlns:c16="http://schemas.microsoft.com/office/drawing/2014/chart" uri="{C3380CC4-5D6E-409C-BE32-E72D297353CC}">
              <c16:uniqueId val="{0000001B-2B41-4D8C-8ECC-37A1EA16D9A2}"/>
            </c:ext>
          </c:extLst>
        </c:ser>
        <c:ser>
          <c:idx val="5"/>
          <c:order val="5"/>
          <c:tx>
            <c:strRef>
              <c:f>Sheet1!$G$1</c:f>
              <c:strCache>
                <c:ptCount val="1"/>
                <c:pt idx="0">
                  <c:v>Don’t know/Not applicable</c:v>
                </c:pt>
              </c:strCache>
            </c:strRef>
          </c:tx>
          <c:invertIfNegative val="0"/>
          <c:dLbls>
            <c:delete val="1"/>
          </c:dLbls>
          <c:cat>
            <c:strRef>
              <c:f>Sheet1!$A$2:$A$5</c:f>
              <c:strCache>
                <c:ptCount val="4"/>
                <c:pt idx="0">
                  <c:v>I am concerned as to whether I have the tools and skills to manage my own wellbeing</c:v>
                </c:pt>
                <c:pt idx="1">
                  <c:v>I am concerned about my own wellbeing</c:v>
                </c:pt>
                <c:pt idx="2">
                  <c:v>I am concerned about the wellbeing of some/all of my friends</c:v>
                </c:pt>
                <c:pt idx="3">
                  <c:v>I am concerned about the wellbeing of some/all of my family</c:v>
                </c:pt>
              </c:strCache>
            </c:strRef>
          </c:cat>
          <c:val>
            <c:numRef>
              <c:f>Sheet1!$G$2:$G$5</c:f>
              <c:numCache>
                <c:formatCode>0%</c:formatCode>
                <c:ptCount val="4"/>
                <c:pt idx="0">
                  <c:v>0.01</c:v>
                </c:pt>
                <c:pt idx="1">
                  <c:v>0</c:v>
                </c:pt>
                <c:pt idx="2">
                  <c:v>0.01</c:v>
                </c:pt>
                <c:pt idx="3">
                  <c:v>0.01</c:v>
                </c:pt>
              </c:numCache>
            </c:numRef>
          </c:val>
          <c:extLst>
            <c:ext xmlns:c16="http://schemas.microsoft.com/office/drawing/2014/chart" uri="{C3380CC4-5D6E-409C-BE32-E72D297353CC}">
              <c16:uniqueId val="{00000000-59DA-4F46-8FB6-550BCB4C9EB6}"/>
            </c:ext>
          </c:extLst>
        </c:ser>
        <c:dLbls>
          <c:showLegendKey val="0"/>
          <c:showVal val="1"/>
          <c:showCatName val="0"/>
          <c:showSerName val="0"/>
          <c:showPercent val="0"/>
          <c:showBubbleSize val="0"/>
        </c:dLbls>
        <c:gapWidth val="150"/>
        <c:overlap val="100"/>
        <c:axId val="307529736"/>
        <c:axId val="271007648"/>
      </c:barChart>
      <c:catAx>
        <c:axId val="307529736"/>
        <c:scaling>
          <c:orientation val="minMax"/>
        </c:scaling>
        <c:delete val="0"/>
        <c:axPos val="l"/>
        <c:numFmt formatCode="General" sourceLinked="0"/>
        <c:majorTickMark val="out"/>
        <c:minorTickMark val="none"/>
        <c:tickLblPos val="low"/>
        <c:crossAx val="271007648"/>
        <c:crosses val="autoZero"/>
        <c:auto val="1"/>
        <c:lblAlgn val="ctr"/>
        <c:lblOffset val="100"/>
        <c:noMultiLvlLbl val="0"/>
      </c:catAx>
      <c:valAx>
        <c:axId val="271007648"/>
        <c:scaling>
          <c:orientation val="minMax"/>
          <c:max val="1"/>
          <c:min val="0"/>
        </c:scaling>
        <c:delete val="0"/>
        <c:axPos val="b"/>
        <c:majorGridlines>
          <c:spPr>
            <a:ln>
              <a:solidFill>
                <a:srgbClr val="B1C0BC"/>
              </a:solidFill>
              <a:prstDash val="dash"/>
            </a:ln>
          </c:spPr>
        </c:majorGridlines>
        <c:numFmt formatCode="0%" sourceLinked="0"/>
        <c:majorTickMark val="out"/>
        <c:minorTickMark val="none"/>
        <c:tickLblPos val="nextTo"/>
        <c:txPr>
          <a:bodyPr/>
          <a:lstStyle/>
          <a:p>
            <a:pPr>
              <a:defRPr lang="en-US"/>
            </a:pPr>
            <a:endParaRPr lang="en-US"/>
          </a:p>
        </c:txPr>
        <c:crossAx val="307529736"/>
        <c:crosses val="autoZero"/>
        <c:crossBetween val="between"/>
      </c:valAx>
      <c:spPr>
        <a:noFill/>
        <a:ln w="12700">
          <a:noFill/>
        </a:ln>
      </c:spPr>
    </c:plotArea>
    <c:legend>
      <c:legendPos val="t"/>
      <c:overlay val="0"/>
    </c:legend>
    <c:plotVisOnly val="1"/>
    <c:dispBlanksAs val="gap"/>
    <c:showDLblsOverMax val="0"/>
  </c:chart>
  <c:spPr>
    <a:ln>
      <a:noFill/>
    </a:ln>
  </c:spPr>
  <c:txPr>
    <a:bodyPr/>
    <a:lstStyle/>
    <a:p>
      <a:pPr>
        <a:defRPr sz="999"/>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703336408037301"/>
          <c:y val="3.4374855055623058E-2"/>
          <c:w val="0.5798085797802901"/>
          <c:h val="0.8628176673228346"/>
        </c:manualLayout>
      </c:layout>
      <c:barChart>
        <c:barDir val="bar"/>
        <c:grouping val="clustered"/>
        <c:varyColors val="0"/>
        <c:ser>
          <c:idx val="0"/>
          <c:order val="0"/>
          <c:tx>
            <c:strRef>
              <c:f>Sheet1!$B$1</c:f>
              <c:strCache>
                <c:ptCount val="1"/>
                <c:pt idx="0">
                  <c:v>Nov-20</c:v>
                </c:pt>
              </c:strCache>
            </c:strRef>
          </c:tx>
          <c:spPr>
            <a:solidFill>
              <a:srgbClr val="933298"/>
            </a:solidFill>
            <a:ln>
              <a:noFill/>
            </a:ln>
          </c:spPr>
          <c:invertIfNegative val="0"/>
          <c:dPt>
            <c:idx val="0"/>
            <c:invertIfNegative val="0"/>
            <c:bubble3D val="0"/>
            <c:extLst>
              <c:ext xmlns:c16="http://schemas.microsoft.com/office/drawing/2014/chart" uri="{C3380CC4-5D6E-409C-BE32-E72D297353CC}">
                <c16:uniqueId val="{00000000-F95D-482E-AAAD-B684D5AF80E6}"/>
              </c:ext>
            </c:extLst>
          </c:dPt>
          <c:dPt>
            <c:idx val="1"/>
            <c:invertIfNegative val="0"/>
            <c:bubble3D val="0"/>
            <c:extLst>
              <c:ext xmlns:c16="http://schemas.microsoft.com/office/drawing/2014/chart" uri="{C3380CC4-5D6E-409C-BE32-E72D297353CC}">
                <c16:uniqueId val="{00000001-F95D-482E-AAAD-B684D5AF80E6}"/>
              </c:ext>
            </c:extLst>
          </c:dPt>
          <c:dPt>
            <c:idx val="2"/>
            <c:invertIfNegative val="0"/>
            <c:bubble3D val="0"/>
            <c:extLst>
              <c:ext xmlns:c16="http://schemas.microsoft.com/office/drawing/2014/chart" uri="{C3380CC4-5D6E-409C-BE32-E72D297353CC}">
                <c16:uniqueId val="{00000002-F95D-482E-AAAD-B684D5AF80E6}"/>
              </c:ext>
            </c:extLst>
          </c:dPt>
          <c:dPt>
            <c:idx val="3"/>
            <c:invertIfNegative val="0"/>
            <c:bubble3D val="0"/>
            <c:extLst>
              <c:ext xmlns:c16="http://schemas.microsoft.com/office/drawing/2014/chart" uri="{C3380CC4-5D6E-409C-BE32-E72D297353CC}">
                <c16:uniqueId val="{00000003-F95D-482E-AAAD-B684D5AF80E6}"/>
              </c:ext>
            </c:extLst>
          </c:dPt>
          <c:dLbls>
            <c:numFmt formatCode="0%" sourceLinked="0"/>
            <c:spPr>
              <a:noFill/>
              <a:ln w="25385">
                <a:noFill/>
              </a:ln>
            </c:spPr>
            <c:txPr>
              <a:bodyPr/>
              <a:lstStyle/>
              <a:p>
                <a:pPr>
                  <a:defRPr lang="en-US"/>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Prefer not to say </c:v>
                </c:pt>
                <c:pt idx="1">
                  <c:v>It is worse</c:v>
                </c:pt>
                <c:pt idx="2">
                  <c:v>It is the same</c:v>
                </c:pt>
                <c:pt idx="3">
                  <c:v>It is better</c:v>
                </c:pt>
              </c:strCache>
            </c:strRef>
          </c:cat>
          <c:val>
            <c:numRef>
              <c:f>Sheet1!$B$2:$B$5</c:f>
            </c:numRef>
          </c:val>
          <c:extLst>
            <c:ext xmlns:c16="http://schemas.microsoft.com/office/drawing/2014/chart" uri="{C3380CC4-5D6E-409C-BE32-E72D297353CC}">
              <c16:uniqueId val="{00000004-F95D-482E-AAAD-B684D5AF80E6}"/>
            </c:ext>
          </c:extLst>
        </c:ser>
        <c:ser>
          <c:idx val="1"/>
          <c:order val="1"/>
          <c:tx>
            <c:strRef>
              <c:f>Sheet1!$C$1</c:f>
              <c:strCache>
                <c:ptCount val="1"/>
                <c:pt idx="0">
                  <c:v>Mar-21</c:v>
                </c:pt>
              </c:strCache>
            </c:strRef>
          </c:tx>
          <c:spPr>
            <a:solidFill>
              <a:srgbClr val="FFA3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Prefer not to say </c:v>
                </c:pt>
                <c:pt idx="1">
                  <c:v>It is worse</c:v>
                </c:pt>
                <c:pt idx="2">
                  <c:v>It is the same</c:v>
                </c:pt>
                <c:pt idx="3">
                  <c:v>It is better</c:v>
                </c:pt>
              </c:strCache>
            </c:strRef>
          </c:cat>
          <c:val>
            <c:numRef>
              <c:f>Sheet1!$C$2:$C$5</c:f>
            </c:numRef>
          </c:val>
          <c:extLst>
            <c:ext xmlns:c16="http://schemas.microsoft.com/office/drawing/2014/chart" uri="{C3380CC4-5D6E-409C-BE32-E72D297353CC}">
              <c16:uniqueId val="{00000005-F95D-482E-AAAD-B684D5AF80E6}"/>
            </c:ext>
          </c:extLst>
        </c:ser>
        <c:ser>
          <c:idx val="2"/>
          <c:order val="2"/>
          <c:tx>
            <c:strRef>
              <c:f>Sheet1!$D$1</c:f>
              <c:strCache>
                <c:ptCount val="1"/>
                <c:pt idx="0">
                  <c:v>Jul-21</c:v>
                </c:pt>
              </c:strCache>
            </c:strRef>
          </c:tx>
          <c:spPr>
            <a:solidFill>
              <a:srgbClr val="840B55"/>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Prefer not to say </c:v>
                </c:pt>
                <c:pt idx="1">
                  <c:v>It is worse</c:v>
                </c:pt>
                <c:pt idx="2">
                  <c:v>It is the same</c:v>
                </c:pt>
                <c:pt idx="3">
                  <c:v>It is better</c:v>
                </c:pt>
              </c:strCache>
            </c:strRef>
          </c:cat>
          <c:val>
            <c:numRef>
              <c:f>Sheet1!$D$2:$D$5</c:f>
              <c:numCache>
                <c:formatCode>0%</c:formatCode>
                <c:ptCount val="4"/>
                <c:pt idx="0">
                  <c:v>0.02</c:v>
                </c:pt>
                <c:pt idx="1">
                  <c:v>0.49</c:v>
                </c:pt>
                <c:pt idx="2">
                  <c:v>0.36</c:v>
                </c:pt>
                <c:pt idx="3">
                  <c:v>0.13</c:v>
                </c:pt>
              </c:numCache>
            </c:numRef>
          </c:val>
          <c:extLst>
            <c:ext xmlns:c16="http://schemas.microsoft.com/office/drawing/2014/chart" uri="{C3380CC4-5D6E-409C-BE32-E72D297353CC}">
              <c16:uniqueId val="{00000006-F95D-482E-AAAD-B684D5AF80E6}"/>
            </c:ext>
          </c:extLst>
        </c:ser>
        <c:dLbls>
          <c:showLegendKey val="0"/>
          <c:showVal val="0"/>
          <c:showCatName val="0"/>
          <c:showSerName val="0"/>
          <c:showPercent val="0"/>
          <c:showBubbleSize val="0"/>
        </c:dLbls>
        <c:gapWidth val="150"/>
        <c:axId val="305920904"/>
        <c:axId val="305921296"/>
      </c:barChart>
      <c:catAx>
        <c:axId val="305920904"/>
        <c:scaling>
          <c:orientation val="minMax"/>
        </c:scaling>
        <c:delete val="0"/>
        <c:axPos val="l"/>
        <c:numFmt formatCode="General" sourceLinked="1"/>
        <c:majorTickMark val="out"/>
        <c:minorTickMark val="none"/>
        <c:tickLblPos val="nextTo"/>
        <c:txPr>
          <a:bodyPr/>
          <a:lstStyle/>
          <a:p>
            <a:pPr>
              <a:defRPr lang="en-US"/>
            </a:pPr>
            <a:endParaRPr lang="en-US"/>
          </a:p>
        </c:txPr>
        <c:crossAx val="305921296"/>
        <c:crosses val="autoZero"/>
        <c:auto val="1"/>
        <c:lblAlgn val="ctr"/>
        <c:lblOffset val="100"/>
        <c:noMultiLvlLbl val="0"/>
      </c:catAx>
      <c:valAx>
        <c:axId val="305921296"/>
        <c:scaling>
          <c:orientation val="minMax"/>
          <c:min val="0"/>
        </c:scaling>
        <c:delete val="0"/>
        <c:axPos val="b"/>
        <c:majorGridlines>
          <c:spPr>
            <a:ln>
              <a:solidFill>
                <a:srgbClr val="B1C0BC"/>
              </a:solidFill>
              <a:prstDash val="dash"/>
            </a:ln>
          </c:spPr>
        </c:majorGridlines>
        <c:numFmt formatCode="0%" sourceLinked="0"/>
        <c:majorTickMark val="out"/>
        <c:minorTickMark val="none"/>
        <c:tickLblPos val="nextTo"/>
        <c:txPr>
          <a:bodyPr/>
          <a:lstStyle/>
          <a:p>
            <a:pPr>
              <a:defRPr lang="en-US"/>
            </a:pPr>
            <a:endParaRPr lang="en-US"/>
          </a:p>
        </c:txPr>
        <c:crossAx val="305920904"/>
        <c:crosses val="autoZero"/>
        <c:crossBetween val="between"/>
        <c:majorUnit val="0.2"/>
      </c:valAx>
      <c:spPr>
        <a:noFill/>
        <a:ln w="12700">
          <a:noFill/>
        </a:ln>
      </c:spPr>
    </c:plotArea>
    <c:plotVisOnly val="1"/>
    <c:dispBlanksAs val="gap"/>
    <c:showDLblsOverMax val="0"/>
  </c:chart>
  <c:txPr>
    <a:bodyPr/>
    <a:lstStyle/>
    <a:p>
      <a:pPr>
        <a:defRPr sz="999"/>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703336408037301"/>
          <c:y val="3.4374855055623058E-2"/>
          <c:w val="0.5798085797802901"/>
          <c:h val="0.8628176673228346"/>
        </c:manualLayout>
      </c:layout>
      <c:barChart>
        <c:barDir val="bar"/>
        <c:grouping val="clustered"/>
        <c:varyColors val="0"/>
        <c:ser>
          <c:idx val="0"/>
          <c:order val="0"/>
          <c:tx>
            <c:strRef>
              <c:f>Sheet1!$B$1</c:f>
              <c:strCache>
                <c:ptCount val="1"/>
                <c:pt idx="0">
                  <c:v>Nov-20</c:v>
                </c:pt>
              </c:strCache>
            </c:strRef>
          </c:tx>
          <c:spPr>
            <a:solidFill>
              <a:srgbClr val="933298"/>
            </a:solidFill>
            <a:ln>
              <a:noFill/>
            </a:ln>
          </c:spPr>
          <c:invertIfNegative val="0"/>
          <c:dPt>
            <c:idx val="0"/>
            <c:invertIfNegative val="0"/>
            <c:bubble3D val="0"/>
            <c:extLst>
              <c:ext xmlns:c16="http://schemas.microsoft.com/office/drawing/2014/chart" uri="{C3380CC4-5D6E-409C-BE32-E72D297353CC}">
                <c16:uniqueId val="{00000000-47B5-4BE7-8E08-604E1FBEEA1E}"/>
              </c:ext>
            </c:extLst>
          </c:dPt>
          <c:dPt>
            <c:idx val="1"/>
            <c:invertIfNegative val="0"/>
            <c:bubble3D val="0"/>
            <c:extLst>
              <c:ext xmlns:c16="http://schemas.microsoft.com/office/drawing/2014/chart" uri="{C3380CC4-5D6E-409C-BE32-E72D297353CC}">
                <c16:uniqueId val="{00000001-47B5-4BE7-8E08-604E1FBEEA1E}"/>
              </c:ext>
            </c:extLst>
          </c:dPt>
          <c:dPt>
            <c:idx val="2"/>
            <c:invertIfNegative val="0"/>
            <c:bubble3D val="0"/>
            <c:extLst>
              <c:ext xmlns:c16="http://schemas.microsoft.com/office/drawing/2014/chart" uri="{C3380CC4-5D6E-409C-BE32-E72D297353CC}">
                <c16:uniqueId val="{00000002-47B5-4BE7-8E08-604E1FBEEA1E}"/>
              </c:ext>
            </c:extLst>
          </c:dPt>
          <c:dPt>
            <c:idx val="3"/>
            <c:invertIfNegative val="0"/>
            <c:bubble3D val="0"/>
            <c:extLst>
              <c:ext xmlns:c16="http://schemas.microsoft.com/office/drawing/2014/chart" uri="{C3380CC4-5D6E-409C-BE32-E72D297353CC}">
                <c16:uniqueId val="{00000003-47B5-4BE7-8E08-604E1FBEEA1E}"/>
              </c:ext>
            </c:extLst>
          </c:dPt>
          <c:dLbls>
            <c:numFmt formatCode="0%" sourceLinked="0"/>
            <c:spPr>
              <a:noFill/>
              <a:ln w="25385">
                <a:noFill/>
              </a:ln>
            </c:spPr>
            <c:txPr>
              <a:bodyPr/>
              <a:lstStyle/>
              <a:p>
                <a:pPr>
                  <a:defRPr lang="en-US"/>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Prefer not to say </c:v>
                </c:pt>
                <c:pt idx="1">
                  <c:v>No</c:v>
                </c:pt>
                <c:pt idx="2">
                  <c:v>Yes</c:v>
                </c:pt>
              </c:strCache>
            </c:strRef>
          </c:cat>
          <c:val>
            <c:numRef>
              <c:f>Sheet1!$B$2:$B$4</c:f>
            </c:numRef>
          </c:val>
          <c:extLst>
            <c:ext xmlns:c16="http://schemas.microsoft.com/office/drawing/2014/chart" uri="{C3380CC4-5D6E-409C-BE32-E72D297353CC}">
              <c16:uniqueId val="{00000004-47B5-4BE7-8E08-604E1FBEEA1E}"/>
            </c:ext>
          </c:extLst>
        </c:ser>
        <c:ser>
          <c:idx val="1"/>
          <c:order val="1"/>
          <c:tx>
            <c:strRef>
              <c:f>Sheet1!$C$1</c:f>
              <c:strCache>
                <c:ptCount val="1"/>
                <c:pt idx="0">
                  <c:v>Mar-21</c:v>
                </c:pt>
              </c:strCache>
            </c:strRef>
          </c:tx>
          <c:spPr>
            <a:solidFill>
              <a:srgbClr val="FFA3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Prefer not to say </c:v>
                </c:pt>
                <c:pt idx="1">
                  <c:v>No</c:v>
                </c:pt>
                <c:pt idx="2">
                  <c:v>Yes</c:v>
                </c:pt>
              </c:strCache>
            </c:strRef>
          </c:cat>
          <c:val>
            <c:numRef>
              <c:f>Sheet1!$C$2:$C$4</c:f>
            </c:numRef>
          </c:val>
          <c:extLst>
            <c:ext xmlns:c16="http://schemas.microsoft.com/office/drawing/2014/chart" uri="{C3380CC4-5D6E-409C-BE32-E72D297353CC}">
              <c16:uniqueId val="{00000005-47B5-4BE7-8E08-604E1FBEEA1E}"/>
            </c:ext>
          </c:extLst>
        </c:ser>
        <c:ser>
          <c:idx val="2"/>
          <c:order val="2"/>
          <c:tx>
            <c:strRef>
              <c:f>Sheet1!$D$1</c:f>
              <c:strCache>
                <c:ptCount val="1"/>
                <c:pt idx="0">
                  <c:v>Aug-21</c:v>
                </c:pt>
              </c:strCache>
            </c:strRef>
          </c:tx>
          <c:spPr>
            <a:solidFill>
              <a:srgbClr val="840B55"/>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Prefer not to say </c:v>
                </c:pt>
                <c:pt idx="1">
                  <c:v>No</c:v>
                </c:pt>
                <c:pt idx="2">
                  <c:v>Yes</c:v>
                </c:pt>
              </c:strCache>
            </c:strRef>
          </c:cat>
          <c:val>
            <c:numRef>
              <c:f>Sheet1!$D$2:$D$4</c:f>
              <c:numCache>
                <c:formatCode>0%</c:formatCode>
                <c:ptCount val="3"/>
                <c:pt idx="0">
                  <c:v>0.02</c:v>
                </c:pt>
                <c:pt idx="1">
                  <c:v>0.62</c:v>
                </c:pt>
                <c:pt idx="2">
                  <c:v>0.35</c:v>
                </c:pt>
              </c:numCache>
            </c:numRef>
          </c:val>
          <c:extLst>
            <c:ext xmlns:c16="http://schemas.microsoft.com/office/drawing/2014/chart" uri="{C3380CC4-5D6E-409C-BE32-E72D297353CC}">
              <c16:uniqueId val="{00000006-47B5-4BE7-8E08-604E1FBEEA1E}"/>
            </c:ext>
          </c:extLst>
        </c:ser>
        <c:dLbls>
          <c:showLegendKey val="0"/>
          <c:showVal val="0"/>
          <c:showCatName val="0"/>
          <c:showSerName val="0"/>
          <c:showPercent val="0"/>
          <c:showBubbleSize val="0"/>
        </c:dLbls>
        <c:gapWidth val="150"/>
        <c:axId val="305920904"/>
        <c:axId val="305921296"/>
      </c:barChart>
      <c:catAx>
        <c:axId val="305920904"/>
        <c:scaling>
          <c:orientation val="minMax"/>
        </c:scaling>
        <c:delete val="0"/>
        <c:axPos val="l"/>
        <c:numFmt formatCode="General" sourceLinked="1"/>
        <c:majorTickMark val="out"/>
        <c:minorTickMark val="none"/>
        <c:tickLblPos val="nextTo"/>
        <c:txPr>
          <a:bodyPr/>
          <a:lstStyle/>
          <a:p>
            <a:pPr>
              <a:defRPr lang="en-US"/>
            </a:pPr>
            <a:endParaRPr lang="en-US"/>
          </a:p>
        </c:txPr>
        <c:crossAx val="305921296"/>
        <c:crosses val="autoZero"/>
        <c:auto val="1"/>
        <c:lblAlgn val="ctr"/>
        <c:lblOffset val="100"/>
        <c:noMultiLvlLbl val="0"/>
      </c:catAx>
      <c:valAx>
        <c:axId val="305921296"/>
        <c:scaling>
          <c:orientation val="minMax"/>
          <c:min val="0"/>
        </c:scaling>
        <c:delete val="0"/>
        <c:axPos val="b"/>
        <c:majorGridlines>
          <c:spPr>
            <a:ln>
              <a:solidFill>
                <a:srgbClr val="B1C0BC"/>
              </a:solidFill>
              <a:prstDash val="dash"/>
            </a:ln>
          </c:spPr>
        </c:majorGridlines>
        <c:numFmt formatCode="0%" sourceLinked="0"/>
        <c:majorTickMark val="out"/>
        <c:minorTickMark val="none"/>
        <c:tickLblPos val="nextTo"/>
        <c:txPr>
          <a:bodyPr/>
          <a:lstStyle/>
          <a:p>
            <a:pPr>
              <a:defRPr lang="en-US"/>
            </a:pPr>
            <a:endParaRPr lang="en-US"/>
          </a:p>
        </c:txPr>
        <c:crossAx val="305920904"/>
        <c:crosses val="autoZero"/>
        <c:crossBetween val="between"/>
        <c:majorUnit val="0.2"/>
      </c:valAx>
      <c:spPr>
        <a:noFill/>
        <a:ln w="12700">
          <a:noFill/>
        </a:ln>
      </c:spPr>
    </c:plotArea>
    <c:legend>
      <c:legendPos val="r"/>
      <c:layout>
        <c:manualLayout>
          <c:xMode val="edge"/>
          <c:yMode val="edge"/>
          <c:x val="0.73111543742268958"/>
          <c:y val="0.65962809787439591"/>
          <c:w val="0.20450791275775443"/>
          <c:h val="6.5422419878986032E-2"/>
        </c:manualLayout>
      </c:layout>
      <c:overlay val="0"/>
    </c:legend>
    <c:plotVisOnly val="1"/>
    <c:dispBlanksAs val="gap"/>
    <c:showDLblsOverMax val="0"/>
  </c:chart>
  <c:txPr>
    <a:bodyPr/>
    <a:lstStyle/>
    <a:p>
      <a:pPr>
        <a:defRPr sz="999"/>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433414239138284"/>
          <c:y val="1.6225702175335907E-2"/>
          <c:w val="0.5798085797802901"/>
          <c:h val="0.8628176673228346"/>
        </c:manualLayout>
      </c:layout>
      <c:barChart>
        <c:barDir val="bar"/>
        <c:grouping val="clustered"/>
        <c:varyColors val="0"/>
        <c:ser>
          <c:idx val="0"/>
          <c:order val="0"/>
          <c:tx>
            <c:strRef>
              <c:f>Sheet1!$B$1</c:f>
              <c:strCache>
                <c:ptCount val="1"/>
                <c:pt idx="0">
                  <c:v>Nov-20</c:v>
                </c:pt>
              </c:strCache>
            </c:strRef>
          </c:tx>
          <c:spPr>
            <a:solidFill>
              <a:srgbClr val="933298"/>
            </a:solidFill>
            <a:ln>
              <a:solidFill>
                <a:srgbClr val="FFA300"/>
              </a:solidFill>
            </a:ln>
          </c:spPr>
          <c:invertIfNegative val="0"/>
          <c:dPt>
            <c:idx val="0"/>
            <c:invertIfNegative val="0"/>
            <c:bubble3D val="0"/>
            <c:extLst>
              <c:ext xmlns:c16="http://schemas.microsoft.com/office/drawing/2014/chart" uri="{C3380CC4-5D6E-409C-BE32-E72D297353CC}">
                <c16:uniqueId val="{00000000-0A3D-4210-9621-E94244E13464}"/>
              </c:ext>
            </c:extLst>
          </c:dPt>
          <c:dPt>
            <c:idx val="1"/>
            <c:invertIfNegative val="0"/>
            <c:bubble3D val="0"/>
            <c:extLst>
              <c:ext xmlns:c16="http://schemas.microsoft.com/office/drawing/2014/chart" uri="{C3380CC4-5D6E-409C-BE32-E72D297353CC}">
                <c16:uniqueId val="{00000001-0A3D-4210-9621-E94244E13464}"/>
              </c:ext>
            </c:extLst>
          </c:dPt>
          <c:dPt>
            <c:idx val="2"/>
            <c:invertIfNegative val="0"/>
            <c:bubble3D val="0"/>
            <c:extLst>
              <c:ext xmlns:c16="http://schemas.microsoft.com/office/drawing/2014/chart" uri="{C3380CC4-5D6E-409C-BE32-E72D297353CC}">
                <c16:uniqueId val="{00000002-0A3D-4210-9621-E94244E13464}"/>
              </c:ext>
            </c:extLst>
          </c:dPt>
          <c:dPt>
            <c:idx val="3"/>
            <c:invertIfNegative val="0"/>
            <c:bubble3D val="0"/>
            <c:extLst>
              <c:ext xmlns:c16="http://schemas.microsoft.com/office/drawing/2014/chart" uri="{C3380CC4-5D6E-409C-BE32-E72D297353CC}">
                <c16:uniqueId val="{00000003-0A3D-4210-9621-E94244E13464}"/>
              </c:ext>
            </c:extLst>
          </c:dPt>
          <c:dLbls>
            <c:numFmt formatCode="0%" sourceLinked="0"/>
            <c:spPr>
              <a:noFill/>
              <a:ln w="25385">
                <a:noFill/>
              </a:ln>
            </c:spPr>
            <c:txPr>
              <a:bodyPr/>
              <a:lstStyle/>
              <a:p>
                <a:pPr>
                  <a:defRPr lang="en-US"/>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I didn’t receive any support</c:v>
                </c:pt>
                <c:pt idx="1">
                  <c:v>Very dissatisfied</c:v>
                </c:pt>
                <c:pt idx="2">
                  <c:v>Somewhat dissatisfied</c:v>
                </c:pt>
                <c:pt idx="3">
                  <c:v>Neither dissatisfied nor satisfied</c:v>
                </c:pt>
                <c:pt idx="4">
                  <c:v>Somewhat satisfied</c:v>
                </c:pt>
                <c:pt idx="5">
                  <c:v>Very satisfied</c:v>
                </c:pt>
              </c:strCache>
            </c:strRef>
          </c:cat>
          <c:val>
            <c:numRef>
              <c:f>Sheet1!$B$2:$B$7</c:f>
            </c:numRef>
          </c:val>
          <c:extLst>
            <c:ext xmlns:c16="http://schemas.microsoft.com/office/drawing/2014/chart" uri="{C3380CC4-5D6E-409C-BE32-E72D297353CC}">
              <c16:uniqueId val="{00000004-0A3D-4210-9621-E94244E13464}"/>
            </c:ext>
          </c:extLst>
        </c:ser>
        <c:ser>
          <c:idx val="1"/>
          <c:order val="1"/>
          <c:tx>
            <c:strRef>
              <c:f>Sheet1!$C$1</c:f>
              <c:strCache>
                <c:ptCount val="1"/>
                <c:pt idx="0">
                  <c:v>Mar-21</c:v>
                </c:pt>
              </c:strCache>
            </c:strRef>
          </c:tx>
          <c:spPr>
            <a:solidFill>
              <a:srgbClr val="FFA300"/>
            </a:solidFill>
          </c:spPr>
          <c:invertIfNegative val="0"/>
          <c:dPt>
            <c:idx val="4"/>
            <c:invertIfNegative val="0"/>
            <c:bubble3D val="0"/>
            <c:spPr>
              <a:solidFill>
                <a:srgbClr val="FFA300"/>
              </a:solidFill>
              <a:ln>
                <a:noFill/>
              </a:ln>
            </c:spPr>
            <c:extLst>
              <c:ext xmlns:c16="http://schemas.microsoft.com/office/drawing/2014/chart" uri="{C3380CC4-5D6E-409C-BE32-E72D297353CC}">
                <c16:uniqueId val="{00000006-0A3D-4210-9621-E94244E13464}"/>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I didn’t receive any support</c:v>
                </c:pt>
                <c:pt idx="1">
                  <c:v>Very dissatisfied</c:v>
                </c:pt>
                <c:pt idx="2">
                  <c:v>Somewhat dissatisfied</c:v>
                </c:pt>
                <c:pt idx="3">
                  <c:v>Neither dissatisfied nor satisfied</c:v>
                </c:pt>
                <c:pt idx="4">
                  <c:v>Somewhat satisfied</c:v>
                </c:pt>
                <c:pt idx="5">
                  <c:v>Very satisfied</c:v>
                </c:pt>
              </c:strCache>
            </c:strRef>
          </c:cat>
          <c:val>
            <c:numRef>
              <c:f>Sheet1!$C$2:$C$8</c:f>
            </c:numRef>
          </c:val>
          <c:extLst>
            <c:ext xmlns:c16="http://schemas.microsoft.com/office/drawing/2014/chart" uri="{C3380CC4-5D6E-409C-BE32-E72D297353CC}">
              <c16:uniqueId val="{00000007-0A3D-4210-9621-E94244E13464}"/>
            </c:ext>
          </c:extLst>
        </c:ser>
        <c:ser>
          <c:idx val="2"/>
          <c:order val="2"/>
          <c:tx>
            <c:strRef>
              <c:f>Sheet1!$D$1</c:f>
              <c:strCache>
                <c:ptCount val="1"/>
                <c:pt idx="0">
                  <c:v>Aug-21</c:v>
                </c:pt>
              </c:strCache>
            </c:strRef>
          </c:tx>
          <c:spPr>
            <a:solidFill>
              <a:srgbClr val="840B55"/>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I didn’t receive any support</c:v>
                </c:pt>
                <c:pt idx="1">
                  <c:v>Very dissatisfied</c:v>
                </c:pt>
                <c:pt idx="2">
                  <c:v>Somewhat dissatisfied</c:v>
                </c:pt>
                <c:pt idx="3">
                  <c:v>Neither dissatisfied nor satisfied</c:v>
                </c:pt>
                <c:pt idx="4">
                  <c:v>Somewhat satisfied</c:v>
                </c:pt>
                <c:pt idx="5">
                  <c:v>Very satisfied</c:v>
                </c:pt>
              </c:strCache>
            </c:strRef>
          </c:cat>
          <c:val>
            <c:numRef>
              <c:f>Sheet1!$D$2:$D$7</c:f>
              <c:numCache>
                <c:formatCode>0%</c:formatCode>
                <c:ptCount val="6"/>
                <c:pt idx="0">
                  <c:v>0.12</c:v>
                </c:pt>
                <c:pt idx="1">
                  <c:v>0.15</c:v>
                </c:pt>
                <c:pt idx="2">
                  <c:v>0.15</c:v>
                </c:pt>
                <c:pt idx="3">
                  <c:v>0.13</c:v>
                </c:pt>
                <c:pt idx="4">
                  <c:v>0.32</c:v>
                </c:pt>
                <c:pt idx="5">
                  <c:v>0.13</c:v>
                </c:pt>
              </c:numCache>
            </c:numRef>
          </c:val>
          <c:extLst>
            <c:ext xmlns:c16="http://schemas.microsoft.com/office/drawing/2014/chart" uri="{C3380CC4-5D6E-409C-BE32-E72D297353CC}">
              <c16:uniqueId val="{00000008-0A3D-4210-9621-E94244E13464}"/>
            </c:ext>
          </c:extLst>
        </c:ser>
        <c:dLbls>
          <c:showLegendKey val="0"/>
          <c:showVal val="0"/>
          <c:showCatName val="0"/>
          <c:showSerName val="0"/>
          <c:showPercent val="0"/>
          <c:showBubbleSize val="0"/>
        </c:dLbls>
        <c:gapWidth val="150"/>
        <c:axId val="305920904"/>
        <c:axId val="305921296"/>
      </c:barChart>
      <c:catAx>
        <c:axId val="305920904"/>
        <c:scaling>
          <c:orientation val="minMax"/>
        </c:scaling>
        <c:delete val="0"/>
        <c:axPos val="l"/>
        <c:numFmt formatCode="General" sourceLinked="1"/>
        <c:majorTickMark val="out"/>
        <c:minorTickMark val="none"/>
        <c:tickLblPos val="nextTo"/>
        <c:txPr>
          <a:bodyPr/>
          <a:lstStyle/>
          <a:p>
            <a:pPr>
              <a:defRPr lang="en-US"/>
            </a:pPr>
            <a:endParaRPr lang="en-US"/>
          </a:p>
        </c:txPr>
        <c:crossAx val="305921296"/>
        <c:crosses val="autoZero"/>
        <c:auto val="1"/>
        <c:lblAlgn val="ctr"/>
        <c:lblOffset val="100"/>
        <c:noMultiLvlLbl val="0"/>
      </c:catAx>
      <c:valAx>
        <c:axId val="305921296"/>
        <c:scaling>
          <c:orientation val="minMax"/>
          <c:min val="0"/>
        </c:scaling>
        <c:delete val="0"/>
        <c:axPos val="b"/>
        <c:majorGridlines>
          <c:spPr>
            <a:ln>
              <a:solidFill>
                <a:srgbClr val="B1C0BC"/>
              </a:solidFill>
              <a:prstDash val="dash"/>
            </a:ln>
          </c:spPr>
        </c:majorGridlines>
        <c:numFmt formatCode="0%" sourceLinked="0"/>
        <c:majorTickMark val="out"/>
        <c:minorTickMark val="none"/>
        <c:tickLblPos val="nextTo"/>
        <c:txPr>
          <a:bodyPr/>
          <a:lstStyle/>
          <a:p>
            <a:pPr>
              <a:defRPr lang="en-US"/>
            </a:pPr>
            <a:endParaRPr lang="en-US"/>
          </a:p>
        </c:txPr>
        <c:crossAx val="305920904"/>
        <c:crosses val="autoZero"/>
        <c:crossBetween val="between"/>
        <c:majorUnit val="0.2"/>
      </c:valAx>
      <c:spPr>
        <a:noFill/>
        <a:ln w="12700">
          <a:noFill/>
        </a:ln>
      </c:spPr>
    </c:plotArea>
    <c:legend>
      <c:legendPos val="r"/>
      <c:overlay val="0"/>
    </c:legend>
    <c:plotVisOnly val="1"/>
    <c:dispBlanksAs val="gap"/>
    <c:showDLblsOverMax val="0"/>
  </c:chart>
  <c:txPr>
    <a:bodyPr/>
    <a:lstStyle/>
    <a:p>
      <a:pPr>
        <a:defRPr sz="999"/>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0.87495</cdr:x>
      <cdr:y>0.1797</cdr:y>
    </cdr:from>
    <cdr:to>
      <cdr:x>0.99253</cdr:x>
      <cdr:y>0.41486</cdr:y>
    </cdr:to>
    <cdr:sp macro="" textlink="">
      <cdr:nvSpPr>
        <cdr:cNvPr id="11" name="TextBox 10"/>
        <cdr:cNvSpPr txBox="1"/>
      </cdr:nvSpPr>
      <cdr:spPr>
        <a:xfrm xmlns:a="http://schemas.openxmlformats.org/drawingml/2006/main">
          <a:off x="6804348" y="698744"/>
          <a:ext cx="914400" cy="914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4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42131" cy="344408"/>
          </a:xfrm>
          <a:prstGeom prst="rect">
            <a:avLst/>
          </a:prstGeom>
        </p:spPr>
        <p:txBody>
          <a:bodyPr vert="horz" lIns="96606" tIns="48303" rIns="96606" bIns="48303" rtlCol="0"/>
          <a:lstStyle>
            <a:lvl1pPr algn="l" fontAlgn="auto">
              <a:spcBef>
                <a:spcPts val="0"/>
              </a:spcBef>
              <a:spcAft>
                <a:spcPts val="0"/>
              </a:spcAft>
              <a:defRPr sz="1300">
                <a:latin typeface="+mn-lt"/>
                <a:ea typeface="+mn-ea"/>
                <a:cs typeface="+mn-cs"/>
              </a:defRPr>
            </a:lvl1pPr>
          </a:lstStyle>
          <a:p>
            <a:pPr>
              <a:defRPr/>
            </a:pPr>
            <a:endParaRPr lang="en-GB" dirty="0"/>
          </a:p>
        </p:txBody>
      </p:sp>
      <p:sp>
        <p:nvSpPr>
          <p:cNvPr id="3" name="Date Placeholder 2"/>
          <p:cNvSpPr>
            <a:spLocks noGrp="1"/>
          </p:cNvSpPr>
          <p:nvPr>
            <p:ph type="dt" idx="1"/>
          </p:nvPr>
        </p:nvSpPr>
        <p:spPr>
          <a:xfrm>
            <a:off x="5675851" y="0"/>
            <a:ext cx="4342131" cy="344408"/>
          </a:xfrm>
          <a:prstGeom prst="rect">
            <a:avLst/>
          </a:prstGeom>
        </p:spPr>
        <p:txBody>
          <a:bodyPr vert="horz" lIns="96606" tIns="48303" rIns="96606" bIns="48303" rtlCol="0"/>
          <a:lstStyle>
            <a:lvl1pPr algn="r" fontAlgn="auto">
              <a:spcBef>
                <a:spcPts val="0"/>
              </a:spcBef>
              <a:spcAft>
                <a:spcPts val="0"/>
              </a:spcAft>
              <a:defRPr sz="1300">
                <a:latin typeface="+mn-lt"/>
                <a:ea typeface="+mn-ea"/>
                <a:cs typeface="+mn-cs"/>
              </a:defRPr>
            </a:lvl1pPr>
          </a:lstStyle>
          <a:p>
            <a:pPr>
              <a:defRPr/>
            </a:pPr>
            <a:fld id="{90A8C191-48FB-4469-8381-7EEF32D3A994}" type="datetimeFigureOut">
              <a:rPr lang="en-GB"/>
              <a:pPr>
                <a:defRPr/>
              </a:pPr>
              <a:t>30/08/2021</a:t>
            </a:fld>
            <a:endParaRPr lang="en-GB" dirty="0"/>
          </a:p>
        </p:txBody>
      </p:sp>
      <p:sp>
        <p:nvSpPr>
          <p:cNvPr id="4" name="Slide Image Placeholder 3"/>
          <p:cNvSpPr>
            <a:spLocks noGrp="1" noRot="1" noChangeAspect="1"/>
          </p:cNvSpPr>
          <p:nvPr>
            <p:ph type="sldImg" idx="2"/>
          </p:nvPr>
        </p:nvSpPr>
        <p:spPr>
          <a:xfrm>
            <a:off x="3287713" y="515938"/>
            <a:ext cx="3444875" cy="2584450"/>
          </a:xfrm>
          <a:prstGeom prst="rect">
            <a:avLst/>
          </a:prstGeom>
          <a:noFill/>
          <a:ln w="12700">
            <a:solidFill>
              <a:prstClr val="black"/>
            </a:solidFill>
          </a:ln>
        </p:spPr>
        <p:txBody>
          <a:bodyPr vert="horz" lIns="96606" tIns="48303" rIns="96606" bIns="48303" rtlCol="0" anchor="ctr"/>
          <a:lstStyle/>
          <a:p>
            <a:pPr lvl="0"/>
            <a:endParaRPr lang="en-GB" noProof="0" dirty="0"/>
          </a:p>
        </p:txBody>
      </p:sp>
      <p:sp>
        <p:nvSpPr>
          <p:cNvPr id="5" name="Notes Placeholder 4"/>
          <p:cNvSpPr>
            <a:spLocks noGrp="1"/>
          </p:cNvSpPr>
          <p:nvPr>
            <p:ph type="body" sz="quarter" idx="3"/>
          </p:nvPr>
        </p:nvSpPr>
        <p:spPr>
          <a:xfrm>
            <a:off x="1002031" y="3271879"/>
            <a:ext cx="8016240" cy="3099673"/>
          </a:xfrm>
          <a:prstGeom prst="rect">
            <a:avLst/>
          </a:prstGeom>
        </p:spPr>
        <p:txBody>
          <a:bodyPr vert="horz" lIns="96606" tIns="48303" rIns="96606" bIns="48303"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1" y="6542559"/>
            <a:ext cx="4342131" cy="344408"/>
          </a:xfrm>
          <a:prstGeom prst="rect">
            <a:avLst/>
          </a:prstGeom>
        </p:spPr>
        <p:txBody>
          <a:bodyPr vert="horz" lIns="96606" tIns="48303" rIns="96606" bIns="48303" rtlCol="0" anchor="b"/>
          <a:lstStyle>
            <a:lvl1pPr algn="l" fontAlgn="auto">
              <a:spcBef>
                <a:spcPts val="0"/>
              </a:spcBef>
              <a:spcAft>
                <a:spcPts val="0"/>
              </a:spcAft>
              <a:defRPr sz="1300">
                <a:latin typeface="+mn-lt"/>
                <a:ea typeface="+mn-ea"/>
                <a:cs typeface="+mn-cs"/>
              </a:defRPr>
            </a:lvl1pPr>
          </a:lstStyle>
          <a:p>
            <a:pPr>
              <a:defRPr/>
            </a:pPr>
            <a:endParaRPr lang="en-GB" dirty="0"/>
          </a:p>
        </p:txBody>
      </p:sp>
      <p:sp>
        <p:nvSpPr>
          <p:cNvPr id="7" name="Slide Number Placeholder 6"/>
          <p:cNvSpPr>
            <a:spLocks noGrp="1"/>
          </p:cNvSpPr>
          <p:nvPr>
            <p:ph type="sldNum" sz="quarter" idx="5"/>
          </p:nvPr>
        </p:nvSpPr>
        <p:spPr>
          <a:xfrm>
            <a:off x="5675851" y="6542559"/>
            <a:ext cx="4342131" cy="344408"/>
          </a:xfrm>
          <a:prstGeom prst="rect">
            <a:avLst/>
          </a:prstGeom>
        </p:spPr>
        <p:txBody>
          <a:bodyPr vert="horz" lIns="96606" tIns="48303" rIns="96606" bIns="48303" rtlCol="0" anchor="b"/>
          <a:lstStyle>
            <a:lvl1pPr algn="r" fontAlgn="auto">
              <a:spcBef>
                <a:spcPts val="0"/>
              </a:spcBef>
              <a:spcAft>
                <a:spcPts val="0"/>
              </a:spcAft>
              <a:defRPr sz="1300">
                <a:latin typeface="+mn-lt"/>
                <a:ea typeface="+mn-ea"/>
                <a:cs typeface="+mn-cs"/>
              </a:defRPr>
            </a:lvl1pPr>
          </a:lstStyle>
          <a:p>
            <a:pPr>
              <a:defRPr/>
            </a:pPr>
            <a:fld id="{B92A5D67-3B74-4A53-B07E-7F83096D8C87}" type="slidenum">
              <a:rPr lang="en-GB"/>
              <a:pPr>
                <a:defRPr/>
              </a:pPr>
              <a:t>‹#›</a:t>
            </a:fld>
            <a:endParaRPr lang="en-GB" dirty="0"/>
          </a:p>
        </p:txBody>
      </p:sp>
    </p:spTree>
    <p:extLst>
      <p:ext uri="{BB962C8B-B14F-4D97-AF65-F5344CB8AC3E}">
        <p14:creationId xmlns:p14="http://schemas.microsoft.com/office/powerpoint/2010/main" val="690382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92A5D67-3B74-4A53-B07E-7F83096D8C87}" type="slidenum">
              <a:rPr lang="en-GB" smtClean="0"/>
              <a:pPr>
                <a:defRPr/>
              </a:pPr>
              <a:t>1</a:t>
            </a:fld>
            <a:endParaRPr lang="en-GB" dirty="0"/>
          </a:p>
        </p:txBody>
      </p:sp>
    </p:spTree>
    <p:extLst>
      <p:ext uri="{BB962C8B-B14F-4D97-AF65-F5344CB8AC3E}">
        <p14:creationId xmlns:p14="http://schemas.microsoft.com/office/powerpoint/2010/main" val="2991431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2A5D67-3B74-4A53-B07E-7F83096D8C87}" type="slidenum">
              <a:rPr kumimoji="0" lang="en-GB"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09052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p:cNvSpPr>
          <p:nvPr>
            <p:ph type="sldImg"/>
          </p:nvPr>
        </p:nvSpPr>
        <p:spPr bwMode="auto">
          <a:noFill/>
          <a:ln>
            <a:solidFill>
              <a:srgbClr val="000000"/>
            </a:solidFill>
            <a:miter lim="800000"/>
            <a:headEnd/>
            <a:tailEnd/>
          </a:ln>
        </p:spPr>
      </p:sp>
      <p:sp>
        <p:nvSpPr>
          <p:cNvPr id="983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983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06289A-A3F5-4C2A-A3B9-1CD59987CC2C}" type="slidenum">
              <a:rPr lang="en-GB">
                <a:solidFill>
                  <a:srgbClr val="000000"/>
                </a:solidFill>
                <a:ea typeface="ＭＳ Ｐゴシック"/>
                <a:cs typeface="ＭＳ Ｐゴシック"/>
              </a:rPr>
              <a:pPr fontAlgn="base">
                <a:spcBef>
                  <a:spcPct val="0"/>
                </a:spcBef>
                <a:spcAft>
                  <a:spcPct val="0"/>
                </a:spcAft>
                <a:defRPr/>
              </a:pPr>
              <a:t>4</a:t>
            </a:fld>
            <a:endParaRPr lang="en-GB" dirty="0">
              <a:solidFill>
                <a:srgbClr val="000000"/>
              </a:solidFill>
              <a:ea typeface="ＭＳ Ｐゴシック"/>
              <a:cs typeface="ＭＳ Ｐゴシック"/>
            </a:endParaRPr>
          </a:p>
        </p:txBody>
      </p:sp>
    </p:spTree>
    <p:extLst>
      <p:ext uri="{BB962C8B-B14F-4D97-AF65-F5344CB8AC3E}">
        <p14:creationId xmlns:p14="http://schemas.microsoft.com/office/powerpoint/2010/main" val="2561766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p:cNvSpPr>
          <p:nvPr>
            <p:ph type="sldImg"/>
          </p:nvPr>
        </p:nvSpPr>
        <p:spPr bwMode="auto">
          <a:noFill/>
          <a:ln>
            <a:solidFill>
              <a:srgbClr val="000000"/>
            </a:solidFill>
            <a:miter lim="800000"/>
            <a:headEnd/>
            <a:tailEnd/>
          </a:ln>
        </p:spPr>
      </p:sp>
      <p:sp>
        <p:nvSpPr>
          <p:cNvPr id="983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983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06289A-A3F5-4C2A-A3B9-1CD59987CC2C}" type="slidenum">
              <a:rPr lang="en-GB">
                <a:solidFill>
                  <a:srgbClr val="000000"/>
                </a:solidFill>
                <a:ea typeface="ＭＳ Ｐゴシック"/>
                <a:cs typeface="ＭＳ Ｐゴシック"/>
              </a:rPr>
              <a:pPr fontAlgn="base">
                <a:spcBef>
                  <a:spcPct val="0"/>
                </a:spcBef>
                <a:spcAft>
                  <a:spcPct val="0"/>
                </a:spcAft>
                <a:defRPr/>
              </a:pPr>
              <a:t>5</a:t>
            </a:fld>
            <a:endParaRPr lang="en-GB" dirty="0">
              <a:solidFill>
                <a:srgbClr val="000000"/>
              </a:solidFill>
              <a:ea typeface="ＭＳ Ｐゴシック"/>
              <a:cs typeface="ＭＳ Ｐゴシック"/>
            </a:endParaRPr>
          </a:p>
        </p:txBody>
      </p:sp>
    </p:spTree>
    <p:extLst>
      <p:ext uri="{BB962C8B-B14F-4D97-AF65-F5344CB8AC3E}">
        <p14:creationId xmlns:p14="http://schemas.microsoft.com/office/powerpoint/2010/main" val="3386209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p:cNvSpPr>
          <p:nvPr>
            <p:ph type="sldImg"/>
          </p:nvPr>
        </p:nvSpPr>
        <p:spPr bwMode="auto">
          <a:noFill/>
          <a:ln>
            <a:solidFill>
              <a:srgbClr val="000000"/>
            </a:solidFill>
            <a:miter lim="800000"/>
            <a:headEnd/>
            <a:tailEnd/>
          </a:ln>
        </p:spPr>
      </p:sp>
      <p:sp>
        <p:nvSpPr>
          <p:cNvPr id="983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983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06289A-A3F5-4C2A-A3B9-1CD59987CC2C}" type="slidenum">
              <a:rPr lang="en-GB">
                <a:solidFill>
                  <a:srgbClr val="000000"/>
                </a:solidFill>
                <a:ea typeface="ＭＳ Ｐゴシック"/>
                <a:cs typeface="ＭＳ Ｐゴシック"/>
              </a:rPr>
              <a:pPr fontAlgn="base">
                <a:spcBef>
                  <a:spcPct val="0"/>
                </a:spcBef>
                <a:spcAft>
                  <a:spcPct val="0"/>
                </a:spcAft>
                <a:defRPr/>
              </a:pPr>
              <a:t>8</a:t>
            </a:fld>
            <a:endParaRPr lang="en-GB" dirty="0">
              <a:solidFill>
                <a:srgbClr val="000000"/>
              </a:solidFill>
              <a:ea typeface="ＭＳ Ｐゴシック"/>
              <a:cs typeface="ＭＳ Ｐゴシック"/>
            </a:endParaRPr>
          </a:p>
        </p:txBody>
      </p:sp>
    </p:spTree>
    <p:extLst>
      <p:ext uri="{BB962C8B-B14F-4D97-AF65-F5344CB8AC3E}">
        <p14:creationId xmlns:p14="http://schemas.microsoft.com/office/powerpoint/2010/main" val="992270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p:cNvSpPr>
          <p:nvPr>
            <p:ph type="sldImg"/>
          </p:nvPr>
        </p:nvSpPr>
        <p:spPr bwMode="auto">
          <a:noFill/>
          <a:ln>
            <a:solidFill>
              <a:srgbClr val="000000"/>
            </a:solidFill>
            <a:miter lim="800000"/>
            <a:headEnd/>
            <a:tailEnd/>
          </a:ln>
        </p:spPr>
      </p:sp>
      <p:sp>
        <p:nvSpPr>
          <p:cNvPr id="983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983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06289A-A3F5-4C2A-A3B9-1CD59987CC2C}" type="slidenum">
              <a:rPr lang="en-GB">
                <a:solidFill>
                  <a:srgbClr val="000000"/>
                </a:solidFill>
                <a:ea typeface="ＭＳ Ｐゴシック"/>
                <a:cs typeface="ＭＳ Ｐゴシック"/>
              </a:rPr>
              <a:pPr fontAlgn="base">
                <a:spcBef>
                  <a:spcPct val="0"/>
                </a:spcBef>
                <a:spcAft>
                  <a:spcPct val="0"/>
                </a:spcAft>
                <a:defRPr/>
              </a:pPr>
              <a:t>9</a:t>
            </a:fld>
            <a:endParaRPr lang="en-GB" dirty="0">
              <a:solidFill>
                <a:srgbClr val="000000"/>
              </a:solidFill>
              <a:ea typeface="ＭＳ Ｐゴシック"/>
              <a:cs typeface="ＭＳ Ｐゴシック"/>
            </a:endParaRPr>
          </a:p>
        </p:txBody>
      </p:sp>
    </p:spTree>
    <p:extLst>
      <p:ext uri="{BB962C8B-B14F-4D97-AF65-F5344CB8AC3E}">
        <p14:creationId xmlns:p14="http://schemas.microsoft.com/office/powerpoint/2010/main" val="1209690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p:cNvSpPr>
          <p:nvPr>
            <p:ph type="sldImg"/>
          </p:nvPr>
        </p:nvSpPr>
        <p:spPr bwMode="auto">
          <a:noFill/>
          <a:ln>
            <a:solidFill>
              <a:srgbClr val="000000"/>
            </a:solidFill>
            <a:miter lim="800000"/>
            <a:headEnd/>
            <a:tailEnd/>
          </a:ln>
        </p:spPr>
      </p:sp>
      <p:sp>
        <p:nvSpPr>
          <p:cNvPr id="983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983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06289A-A3F5-4C2A-A3B9-1CD59987CC2C}" type="slidenum">
              <a:rPr lang="en-GB">
                <a:solidFill>
                  <a:srgbClr val="000000"/>
                </a:solidFill>
                <a:ea typeface="ＭＳ Ｐゴシック"/>
                <a:cs typeface="ＭＳ Ｐゴシック"/>
              </a:rPr>
              <a:pPr fontAlgn="base">
                <a:spcBef>
                  <a:spcPct val="0"/>
                </a:spcBef>
                <a:spcAft>
                  <a:spcPct val="0"/>
                </a:spcAft>
                <a:defRPr/>
              </a:pPr>
              <a:t>15</a:t>
            </a:fld>
            <a:endParaRPr lang="en-GB" dirty="0">
              <a:solidFill>
                <a:srgbClr val="000000"/>
              </a:solidFill>
              <a:ea typeface="ＭＳ Ｐゴシック"/>
              <a:cs typeface="ＭＳ Ｐゴシック"/>
            </a:endParaRPr>
          </a:p>
        </p:txBody>
      </p:sp>
    </p:spTree>
    <p:extLst>
      <p:ext uri="{BB962C8B-B14F-4D97-AF65-F5344CB8AC3E}">
        <p14:creationId xmlns:p14="http://schemas.microsoft.com/office/powerpoint/2010/main" val="3775434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92A5D67-3B74-4A53-B07E-7F83096D8C87}" type="slidenum">
              <a:rPr lang="en-GB" smtClean="0"/>
              <a:pPr>
                <a:defRPr/>
              </a:pPr>
              <a:t>17</a:t>
            </a:fld>
            <a:endParaRPr lang="en-GB" dirty="0"/>
          </a:p>
        </p:txBody>
      </p:sp>
    </p:spTree>
    <p:extLst>
      <p:ext uri="{BB962C8B-B14F-4D97-AF65-F5344CB8AC3E}">
        <p14:creationId xmlns:p14="http://schemas.microsoft.com/office/powerpoint/2010/main" val="1959670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sz="2400">
                <a:solidFill>
                  <a:srgbClr val="000000"/>
                </a:solidFill>
                <a:latin typeface="+mn-lt"/>
                <a:ea typeface="+mn-ea"/>
                <a:cs typeface="+mn-cs"/>
              </a:defRPr>
            </a:lvl1pPr>
          </a:lstStyle>
          <a:p>
            <a:pPr>
              <a:defRPr/>
            </a:pPr>
            <a:endParaRPr lang="en-US" dirty="0"/>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sz="2400">
                <a:solidFill>
                  <a:srgbClr val="000000"/>
                </a:solidFill>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sz="2400">
                <a:solidFill>
                  <a:srgbClr val="000000"/>
                </a:solidFill>
                <a:latin typeface="+mn-lt"/>
                <a:ea typeface="+mn-ea"/>
                <a:cs typeface="+mn-cs"/>
              </a:defRPr>
            </a:lvl1pPr>
          </a:lstStyle>
          <a:p>
            <a:pPr>
              <a:defRPr/>
            </a:pPr>
            <a:fld id="{388364A1-4D01-4A34-A6FA-2162172B8B17}" type="slidenum">
              <a:rPr lang="en-US"/>
              <a:pPr>
                <a:defRPr/>
              </a:pPr>
              <a:t>‹#›</a:t>
            </a:fld>
            <a:endParaRPr lang="en-US" sz="14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1784" y="548681"/>
            <a:ext cx="7988300" cy="1008111"/>
          </a:xfrm>
        </p:spPr>
        <p:txBody>
          <a:bodyPr anchor="t"/>
          <a:lstStyle/>
          <a:p>
            <a:r>
              <a:rPr lang="en-US"/>
              <a:t>Click to edit Master title style</a:t>
            </a:r>
            <a:endParaRPr lang="en-US" dirty="0"/>
          </a:p>
        </p:txBody>
      </p:sp>
      <p:sp>
        <p:nvSpPr>
          <p:cNvPr id="3" name="Subtitle 2"/>
          <p:cNvSpPr>
            <a:spLocks noGrp="1"/>
          </p:cNvSpPr>
          <p:nvPr>
            <p:ph type="subTitle" idx="1"/>
          </p:nvPr>
        </p:nvSpPr>
        <p:spPr>
          <a:xfrm>
            <a:off x="539552" y="1772816"/>
            <a:ext cx="7992888" cy="648072"/>
          </a:xfrm>
        </p:spPr>
        <p:txBody>
          <a:bodyPr/>
          <a:lstStyle>
            <a:lvl1pPr marL="0" indent="0" algn="l">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descr="NEW Brand PPT page header.jpg"/>
          <p:cNvPicPr>
            <a:picLocks noChangeAspect="1"/>
          </p:cNvPicPr>
          <p:nvPr/>
        </p:nvPicPr>
        <p:blipFill>
          <a:blip r:embed="rId4"/>
          <a:srcRect/>
          <a:stretch>
            <a:fillRect/>
          </a:stretch>
        </p:blipFill>
        <p:spPr bwMode="auto">
          <a:xfrm>
            <a:off x="12700" y="0"/>
            <a:ext cx="9183688" cy="6910388"/>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5800" y="33337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85800" y="1844675"/>
            <a:ext cx="77724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63" r:id="rId1"/>
    <p:sldLayoutId id="2147483662" r:id="rId2"/>
  </p:sldLayoutIdLst>
  <p:txStyles>
    <p:titleStyle>
      <a:lvl1pPr algn="l" rtl="0" eaLnBrk="0" fontAlgn="base" hangingPunct="0">
        <a:spcBef>
          <a:spcPct val="0"/>
        </a:spcBef>
        <a:spcAft>
          <a:spcPct val="0"/>
        </a:spcAft>
        <a:defRPr sz="3200">
          <a:solidFill>
            <a:schemeClr val="bg1"/>
          </a:solidFill>
          <a:latin typeface="+mj-lt"/>
          <a:ea typeface="MS PGothic" pitchFamily="34" charset="-128"/>
          <a:cs typeface="+mj-cs"/>
        </a:defRPr>
      </a:lvl1pPr>
      <a:lvl2pPr algn="l" rtl="0" eaLnBrk="0" fontAlgn="base" hangingPunct="0">
        <a:spcBef>
          <a:spcPct val="0"/>
        </a:spcBef>
        <a:spcAft>
          <a:spcPct val="0"/>
        </a:spcAft>
        <a:defRPr sz="3200">
          <a:solidFill>
            <a:schemeClr val="bg1"/>
          </a:solidFill>
          <a:latin typeface="Verdana" charset="0"/>
          <a:ea typeface="MS PGothic" pitchFamily="34" charset="-128"/>
          <a:cs typeface="ＭＳ Ｐゴシック" charset="0"/>
        </a:defRPr>
      </a:lvl2pPr>
      <a:lvl3pPr algn="l" rtl="0" eaLnBrk="0" fontAlgn="base" hangingPunct="0">
        <a:spcBef>
          <a:spcPct val="0"/>
        </a:spcBef>
        <a:spcAft>
          <a:spcPct val="0"/>
        </a:spcAft>
        <a:defRPr sz="3200">
          <a:solidFill>
            <a:schemeClr val="bg1"/>
          </a:solidFill>
          <a:latin typeface="Verdana" charset="0"/>
          <a:ea typeface="MS PGothic" pitchFamily="34" charset="-128"/>
          <a:cs typeface="ＭＳ Ｐゴシック" charset="0"/>
        </a:defRPr>
      </a:lvl3pPr>
      <a:lvl4pPr algn="l" rtl="0" eaLnBrk="0" fontAlgn="base" hangingPunct="0">
        <a:spcBef>
          <a:spcPct val="0"/>
        </a:spcBef>
        <a:spcAft>
          <a:spcPct val="0"/>
        </a:spcAft>
        <a:defRPr sz="3200">
          <a:solidFill>
            <a:schemeClr val="bg1"/>
          </a:solidFill>
          <a:latin typeface="Verdana" charset="0"/>
          <a:ea typeface="MS PGothic" pitchFamily="34" charset="-128"/>
          <a:cs typeface="ＭＳ Ｐゴシック" charset="0"/>
        </a:defRPr>
      </a:lvl4pPr>
      <a:lvl5pPr algn="l" rtl="0" eaLnBrk="0" fontAlgn="base" hangingPunct="0">
        <a:spcBef>
          <a:spcPct val="0"/>
        </a:spcBef>
        <a:spcAft>
          <a:spcPct val="0"/>
        </a:spcAft>
        <a:defRPr sz="3200">
          <a:solidFill>
            <a:schemeClr val="bg1"/>
          </a:solidFill>
          <a:latin typeface="Verdana" charset="0"/>
          <a:ea typeface="MS PGothic" pitchFamily="34" charset="-128"/>
          <a:cs typeface="ＭＳ Ｐゴシック" charset="0"/>
        </a:defRPr>
      </a:lvl5pPr>
      <a:lvl6pPr marL="457200" algn="l" rtl="0" eaLnBrk="1" fontAlgn="base" hangingPunct="1">
        <a:spcBef>
          <a:spcPct val="0"/>
        </a:spcBef>
        <a:spcAft>
          <a:spcPct val="0"/>
        </a:spcAft>
        <a:defRPr sz="3600">
          <a:solidFill>
            <a:schemeClr val="tx2"/>
          </a:solidFill>
          <a:latin typeface="Verdana" charset="0"/>
          <a:ea typeface="ＭＳ Ｐゴシック" charset="0"/>
          <a:cs typeface="ＭＳ Ｐゴシック" charset="0"/>
        </a:defRPr>
      </a:lvl6pPr>
      <a:lvl7pPr marL="914400" algn="l" rtl="0" eaLnBrk="1" fontAlgn="base" hangingPunct="1">
        <a:spcBef>
          <a:spcPct val="0"/>
        </a:spcBef>
        <a:spcAft>
          <a:spcPct val="0"/>
        </a:spcAft>
        <a:defRPr sz="3600">
          <a:solidFill>
            <a:schemeClr val="tx2"/>
          </a:solidFill>
          <a:latin typeface="Verdana" charset="0"/>
          <a:ea typeface="ＭＳ Ｐゴシック" charset="0"/>
          <a:cs typeface="ＭＳ Ｐゴシック" charset="0"/>
        </a:defRPr>
      </a:lvl7pPr>
      <a:lvl8pPr marL="1371600" algn="l" rtl="0" eaLnBrk="1" fontAlgn="base" hangingPunct="1">
        <a:spcBef>
          <a:spcPct val="0"/>
        </a:spcBef>
        <a:spcAft>
          <a:spcPct val="0"/>
        </a:spcAft>
        <a:defRPr sz="3600">
          <a:solidFill>
            <a:schemeClr val="tx2"/>
          </a:solidFill>
          <a:latin typeface="Verdana" charset="0"/>
          <a:ea typeface="ＭＳ Ｐゴシック" charset="0"/>
          <a:cs typeface="ＭＳ Ｐゴシック" charset="0"/>
        </a:defRPr>
      </a:lvl8pPr>
      <a:lvl9pPr marL="1828800" algn="l" rtl="0" eaLnBrk="1" fontAlgn="base" hangingPunct="1">
        <a:spcBef>
          <a:spcPct val="0"/>
        </a:spcBef>
        <a:spcAft>
          <a:spcPct val="0"/>
        </a:spcAft>
        <a:defRPr sz="3600">
          <a:solidFill>
            <a:schemeClr val="tx2"/>
          </a:solidFill>
          <a:latin typeface="Verdana"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ＭＳ Ｐゴシック"/>
        </a:defRPr>
      </a:lvl2pPr>
      <a:lvl3pPr marL="1143000" indent="-228600" algn="l" rtl="0" eaLnBrk="0" fontAlgn="base" hangingPunct="0">
        <a:spcBef>
          <a:spcPct val="20000"/>
        </a:spcBef>
        <a:spcAft>
          <a:spcPct val="0"/>
        </a:spcAft>
        <a:buChar char="•"/>
        <a:defRPr sz="2000">
          <a:solidFill>
            <a:schemeClr val="tx1"/>
          </a:solidFill>
          <a:latin typeface="+mn-lt"/>
          <a:ea typeface="MS PGothic" pitchFamily="34" charset="-128"/>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cs typeface="ＭＳ Ｐゴシック"/>
        </a:defRPr>
      </a:lvl5pPr>
      <a:lvl6pPr marL="2514600" indent="-228600" algn="l" rtl="0" eaLnBrk="1" fontAlgn="base" hangingPunct="1">
        <a:spcBef>
          <a:spcPct val="20000"/>
        </a:spcBef>
        <a:spcAft>
          <a:spcPct val="0"/>
        </a:spcAft>
        <a:buChar char="»"/>
        <a:defRPr>
          <a:solidFill>
            <a:schemeClr val="tx1"/>
          </a:solidFill>
          <a:latin typeface="+mn-lt"/>
          <a:ea typeface="+mn-ea"/>
        </a:defRPr>
      </a:lvl6pPr>
      <a:lvl7pPr marL="2971800" indent="-228600" algn="l" rtl="0" eaLnBrk="1" fontAlgn="base" hangingPunct="1">
        <a:spcBef>
          <a:spcPct val="20000"/>
        </a:spcBef>
        <a:spcAft>
          <a:spcPct val="0"/>
        </a:spcAft>
        <a:buChar char="»"/>
        <a:defRPr>
          <a:solidFill>
            <a:schemeClr val="tx1"/>
          </a:solidFill>
          <a:latin typeface="+mn-lt"/>
          <a:ea typeface="+mn-ea"/>
        </a:defRPr>
      </a:lvl7pPr>
      <a:lvl8pPr marL="3429000" indent="-228600" algn="l" rtl="0" eaLnBrk="1" fontAlgn="base" hangingPunct="1">
        <a:spcBef>
          <a:spcPct val="20000"/>
        </a:spcBef>
        <a:spcAft>
          <a:spcPct val="0"/>
        </a:spcAft>
        <a:buChar char="»"/>
        <a:defRPr>
          <a:solidFill>
            <a:schemeClr val="tx1"/>
          </a:solidFill>
          <a:latin typeface="+mn-lt"/>
          <a:ea typeface="+mn-ea"/>
        </a:defRPr>
      </a:lvl8pPr>
      <a:lvl9pPr marL="3886200" indent="-228600" algn="l" rtl="0" eaLnBrk="1" fontAlgn="base" hangingPunct="1">
        <a:spcBef>
          <a:spcPct val="20000"/>
        </a:spcBef>
        <a:spcAft>
          <a:spcPct val="0"/>
        </a:spcAft>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1"/>
          <p:cNvSpPr>
            <a:spLocks noGrp="1"/>
          </p:cNvSpPr>
          <p:nvPr>
            <p:ph type="ctrTitle"/>
          </p:nvPr>
        </p:nvSpPr>
        <p:spPr/>
        <p:txBody>
          <a:bodyPr/>
          <a:lstStyle/>
          <a:p>
            <a:pPr eaLnBrk="1" hangingPunct="1"/>
            <a:r>
              <a:rPr lang="en-GB" dirty="0"/>
              <a:t>July</a:t>
            </a:r>
          </a:p>
        </p:txBody>
      </p:sp>
      <p:sp>
        <p:nvSpPr>
          <p:cNvPr id="5122" name="Subtitle 2"/>
          <p:cNvSpPr>
            <a:spLocks noGrp="1"/>
          </p:cNvSpPr>
          <p:nvPr>
            <p:ph type="subTitle" idx="1"/>
          </p:nvPr>
        </p:nvSpPr>
        <p:spPr/>
        <p:txBody>
          <a:bodyPr/>
          <a:lstStyle/>
          <a:p>
            <a:pPr eaLnBrk="1" hangingPunct="1"/>
            <a:endParaRPr lang="en-GB" dirty="0"/>
          </a:p>
        </p:txBody>
      </p:sp>
      <p:pic>
        <p:nvPicPr>
          <p:cNvPr id="5123" name="Picture 1" descr="NEW Brand PPT title page.jpg"/>
          <p:cNvPicPr>
            <a:picLocks noChangeAspect="1"/>
          </p:cNvPicPr>
          <p:nvPr/>
        </p:nvPicPr>
        <p:blipFill>
          <a:blip r:embed="rId3"/>
          <a:srcRect/>
          <a:stretch>
            <a:fillRect/>
          </a:stretch>
        </p:blipFill>
        <p:spPr bwMode="auto">
          <a:xfrm>
            <a:off x="12700" y="0"/>
            <a:ext cx="9183688" cy="6910388"/>
          </a:xfrm>
          <a:prstGeom prst="rect">
            <a:avLst/>
          </a:prstGeom>
          <a:noFill/>
          <a:ln w="9525">
            <a:noFill/>
            <a:miter lim="800000"/>
            <a:headEnd/>
            <a:tailEnd/>
          </a:ln>
        </p:spPr>
      </p:pic>
      <p:sp>
        <p:nvSpPr>
          <p:cNvPr id="5128" name="Title Placeholder 1"/>
          <p:cNvSpPr txBox="1">
            <a:spLocks/>
          </p:cNvSpPr>
          <p:nvPr/>
        </p:nvSpPr>
        <p:spPr bwMode="auto">
          <a:xfrm>
            <a:off x="36512" y="2502149"/>
            <a:ext cx="8567935" cy="796925"/>
          </a:xfrm>
          <a:prstGeom prst="rect">
            <a:avLst/>
          </a:prstGeom>
          <a:noFill/>
          <a:ln w="9525">
            <a:noFill/>
            <a:miter lim="800000"/>
            <a:headEnd/>
            <a:tailEnd/>
          </a:ln>
        </p:spPr>
        <p:txBody>
          <a:bodyPr/>
          <a:lstStyle/>
          <a:p>
            <a:r>
              <a:rPr lang="en-GB" altLang="en-US" sz="3200" dirty="0">
                <a:solidFill>
                  <a:srgbClr val="00AEC7"/>
                </a:solidFill>
                <a:latin typeface="Verdana" pitchFamily="34" charset="0"/>
              </a:rPr>
              <a:t>Coronavirus Student Survey phase 5 July and August 2021</a:t>
            </a:r>
          </a:p>
          <a:p>
            <a:endParaRPr lang="en-GB" altLang="en-US" sz="3200" dirty="0">
              <a:solidFill>
                <a:srgbClr val="00AEC7"/>
              </a:solidFill>
              <a:latin typeface="Verdana" pitchFamily="34" charset="0"/>
            </a:endParaRPr>
          </a:p>
          <a:p>
            <a:r>
              <a:rPr lang="en-GB" altLang="en-US" sz="3200" dirty="0">
                <a:solidFill>
                  <a:srgbClr val="00AEC7"/>
                </a:solidFill>
                <a:latin typeface="Verdana" pitchFamily="34" charset="0"/>
              </a:rPr>
              <a:t>Scotland Report; Mental health &amp; wellbeing</a:t>
            </a:r>
          </a:p>
          <a:p>
            <a:endParaRPr lang="en-GB" altLang="en-US" sz="3200" dirty="0">
              <a:solidFill>
                <a:srgbClr val="00AEC7"/>
              </a:solidFill>
              <a:latin typeface="Verdana" pitchFamily="34" charset="0"/>
            </a:endParaRPr>
          </a:p>
          <a:p>
            <a:r>
              <a:rPr lang="en-GB" altLang="en-US" sz="1400" dirty="0">
                <a:solidFill>
                  <a:srgbClr val="00AEC7"/>
                </a:solidFill>
                <a:latin typeface="Verdana" pitchFamily="34" charset="0"/>
              </a:rPr>
              <a:t>Commissioned by NUS, NUS Charity and TOTUM</a:t>
            </a:r>
          </a:p>
          <a:p>
            <a:endParaRPr lang="en-GB" altLang="en-US" sz="1400" dirty="0">
              <a:solidFill>
                <a:srgbClr val="00AEC7"/>
              </a:solidFill>
              <a:latin typeface="Verdana" pitchFamily="34" charset="0"/>
            </a:endParaRPr>
          </a:p>
          <a:p>
            <a:r>
              <a:rPr lang="en-GB" altLang="en-US" sz="1400" dirty="0">
                <a:solidFill>
                  <a:srgbClr val="00AEC7"/>
                </a:solidFill>
                <a:latin typeface="Verdana" pitchFamily="34" charset="0"/>
              </a:rPr>
              <a:t>Delivered by NUS Insight</a:t>
            </a:r>
          </a:p>
          <a:p>
            <a:endParaRPr lang="en-GB" altLang="en-US" sz="1400" dirty="0">
              <a:solidFill>
                <a:srgbClr val="00AEC7"/>
              </a:solidFill>
              <a:latin typeface="Verdana" pitchFamily="34" charset="0"/>
            </a:endParaRPr>
          </a:p>
          <a:p>
            <a:endParaRPr lang="en-GB" altLang="en-US" sz="1400" dirty="0">
              <a:solidFill>
                <a:srgbClr val="00AEC7"/>
              </a:solidFill>
              <a:latin typeface="Verdana" pitchFamily="34" charset="0"/>
            </a:endParaRPr>
          </a:p>
          <a:p>
            <a:endParaRPr lang="en-GB" altLang="en-US" sz="3200" dirty="0">
              <a:solidFill>
                <a:srgbClr val="00AEC7"/>
              </a:solidFill>
              <a:latin typeface="Verdana" pitchFamily="34" charset="0"/>
            </a:endParaRPr>
          </a:p>
          <a:p>
            <a:endParaRPr lang="en-GB" altLang="en-US" sz="3200" dirty="0">
              <a:solidFill>
                <a:srgbClr val="00AEC7"/>
              </a:solidFill>
              <a:latin typeface="Verdana" pitchFamily="34" charset="0"/>
            </a:endParaRPr>
          </a:p>
          <a:p>
            <a:endParaRPr lang="en-GB" altLang="en-US" sz="3200" dirty="0">
              <a:solidFill>
                <a:srgbClr val="00AEC7"/>
              </a:solidFill>
              <a:latin typeface="Verdana" pitchFamily="34" charset="0"/>
            </a:endParaRPr>
          </a:p>
        </p:txBody>
      </p:sp>
      <p:pic>
        <p:nvPicPr>
          <p:cNvPr id="8" name="Picture 7">
            <a:extLst>
              <a:ext uri="{FF2B5EF4-FFF2-40B4-BE49-F238E27FC236}">
                <a16:creationId xmlns:a16="http://schemas.microsoft.com/office/drawing/2014/main" id="{29ADA24A-9B6F-44D2-8040-B61F83C7748C}"/>
              </a:ext>
            </a:extLst>
          </p:cNvPr>
          <p:cNvPicPr>
            <a:picLocks noChangeAspect="1"/>
          </p:cNvPicPr>
          <p:nvPr/>
        </p:nvPicPr>
        <p:blipFill>
          <a:blip r:embed="rId4"/>
          <a:stretch>
            <a:fillRect/>
          </a:stretch>
        </p:blipFill>
        <p:spPr>
          <a:xfrm>
            <a:off x="5682962" y="162953"/>
            <a:ext cx="2880320" cy="108812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8580161-2748-4A1C-BD50-94B1658F913F}"/>
              </a:ext>
            </a:extLst>
          </p:cNvPr>
          <p:cNvSpPr>
            <a:spLocks noGrp="1"/>
          </p:cNvSpPr>
          <p:nvPr>
            <p:ph type="ctrTitle"/>
          </p:nvPr>
        </p:nvSpPr>
        <p:spPr>
          <a:xfrm>
            <a:off x="467544" y="389634"/>
            <a:ext cx="8208912" cy="1008062"/>
          </a:xfrm>
          <a:extLst/>
        </p:spPr>
        <p:txBody>
          <a:bodyPr anchor="ctr"/>
          <a:lstStyle/>
          <a:p>
            <a:pPr eaLnBrk="1" fontAlgn="auto" hangingPunct="1">
              <a:spcBef>
                <a:spcPts val="0"/>
              </a:spcBef>
              <a:spcAft>
                <a:spcPts val="0"/>
              </a:spcAft>
              <a:defRPr/>
            </a:pPr>
            <a:r>
              <a:rPr lang="en-GB" sz="1400" kern="1200" dirty="0">
                <a:solidFill>
                  <a:prstClr val="white"/>
                </a:solidFill>
              </a:rPr>
              <a:t>Encouragingly, the proportion of students indicating that their mental health has worsened since before the coronavirus pandemic, has decreased since March 2021 (55%) and November 2020 (55%). And the proportion saying it is better had risen from 7% in November 2020 to 13%.</a:t>
            </a:r>
            <a:endParaRPr lang="en-GB" sz="1400" kern="1200" dirty="0">
              <a:solidFill>
                <a:prstClr val="white"/>
              </a:solidFill>
              <a:ea typeface="+mn-ea"/>
              <a:cs typeface="+mn-cs"/>
            </a:endParaRPr>
          </a:p>
        </p:txBody>
      </p:sp>
      <p:sp>
        <p:nvSpPr>
          <p:cNvPr id="5" name="TextBox 4">
            <a:extLst>
              <a:ext uri="{FF2B5EF4-FFF2-40B4-BE49-F238E27FC236}">
                <a16:creationId xmlns:a16="http://schemas.microsoft.com/office/drawing/2014/main" id="{2A42DA76-37A6-435D-8411-06B14E360D90}"/>
              </a:ext>
            </a:extLst>
          </p:cNvPr>
          <p:cNvSpPr txBox="1">
            <a:spLocks noChangeArrowheads="1"/>
          </p:cNvSpPr>
          <p:nvPr/>
        </p:nvSpPr>
        <p:spPr bwMode="auto">
          <a:xfrm>
            <a:off x="0" y="6131303"/>
            <a:ext cx="7272338" cy="461665"/>
          </a:xfrm>
          <a:prstGeom prst="rect">
            <a:avLst/>
          </a:prstGeom>
          <a:noFill/>
          <a:ln w="9525">
            <a:noFill/>
            <a:miter lim="800000"/>
            <a:headEnd/>
            <a:tailEnd/>
          </a:ln>
        </p:spPr>
        <p:txBody>
          <a:bodyPr>
            <a:spAutoFit/>
          </a:bodyPr>
          <a:lstStyle/>
          <a:p>
            <a:r>
              <a:rPr lang="en-GB" sz="800" dirty="0">
                <a:latin typeface="+mn-lt"/>
              </a:rPr>
              <a:t>Weighted Base: 356 . Balance: No response</a:t>
            </a:r>
          </a:p>
          <a:p>
            <a:endParaRPr lang="en-GB" sz="800" b="1" dirty="0">
              <a:latin typeface="+mn-lt"/>
            </a:endParaRPr>
          </a:p>
          <a:p>
            <a:r>
              <a:rPr lang="en-GB" sz="800" b="1" dirty="0">
                <a:latin typeface="+mn-lt"/>
              </a:rPr>
              <a:t>B5. How would you describe your mental health and wellbeing currently compared to life before the Coronavirus pandemic</a:t>
            </a:r>
          </a:p>
        </p:txBody>
      </p:sp>
      <p:sp>
        <p:nvSpPr>
          <p:cNvPr id="14" name="TextBox 4">
            <a:extLst>
              <a:ext uri="{FF2B5EF4-FFF2-40B4-BE49-F238E27FC236}">
                <a16:creationId xmlns:a16="http://schemas.microsoft.com/office/drawing/2014/main" id="{4154E7BC-7496-4C8C-96E1-F21C04CB1DF4}"/>
              </a:ext>
            </a:extLst>
          </p:cNvPr>
          <p:cNvSpPr txBox="1">
            <a:spLocks noChangeArrowheads="1"/>
          </p:cNvSpPr>
          <p:nvPr/>
        </p:nvSpPr>
        <p:spPr bwMode="auto">
          <a:xfrm>
            <a:off x="1475656" y="1752902"/>
            <a:ext cx="5184576" cy="276999"/>
          </a:xfrm>
          <a:prstGeom prst="rect">
            <a:avLst/>
          </a:prstGeom>
          <a:noFill/>
          <a:ln w="9525">
            <a:noFill/>
            <a:miter lim="800000"/>
            <a:headEnd/>
            <a:tailEnd/>
          </a:ln>
        </p:spPr>
        <p:txBody>
          <a:bodyPr wrap="square">
            <a:spAutoFit/>
          </a:bodyPr>
          <a:lstStyle/>
          <a:p>
            <a:pPr algn="ctr"/>
            <a:r>
              <a:rPr lang="en-GB" sz="1200" b="1" dirty="0">
                <a:latin typeface="Verdana" pitchFamily="34" charset="0"/>
              </a:rPr>
              <a:t>Mental Health</a:t>
            </a:r>
          </a:p>
        </p:txBody>
      </p:sp>
      <p:graphicFrame>
        <p:nvGraphicFramePr>
          <p:cNvPr id="13" name="Chart 6">
            <a:extLst>
              <a:ext uri="{FF2B5EF4-FFF2-40B4-BE49-F238E27FC236}">
                <a16:creationId xmlns:a16="http://schemas.microsoft.com/office/drawing/2014/main" id="{E7D1D954-0328-4126-8E2C-231F71DD2B45}"/>
              </a:ext>
            </a:extLst>
          </p:cNvPr>
          <p:cNvGraphicFramePr>
            <a:graphicFrameLocks/>
          </p:cNvGraphicFramePr>
          <p:nvPr>
            <p:extLst>
              <p:ext uri="{D42A27DB-BD31-4B8C-83A1-F6EECF244321}">
                <p14:modId xmlns:p14="http://schemas.microsoft.com/office/powerpoint/2010/main" val="3241895351"/>
              </p:ext>
            </p:extLst>
          </p:nvPr>
        </p:nvGraphicFramePr>
        <p:xfrm>
          <a:off x="1229806" y="2539494"/>
          <a:ext cx="4705060" cy="3498770"/>
        </p:xfrm>
        <a:graphic>
          <a:graphicData uri="http://schemas.openxmlformats.org/drawingml/2006/chart">
            <c:chart xmlns:c="http://schemas.openxmlformats.org/drawingml/2006/chart" xmlns:r="http://schemas.openxmlformats.org/officeDocument/2006/relationships" r:id="rId2"/>
          </a:graphicData>
        </a:graphic>
      </p:graphicFrame>
      <p:sp>
        <p:nvSpPr>
          <p:cNvPr id="11" name="Parallelogram 10">
            <a:extLst>
              <a:ext uri="{FF2B5EF4-FFF2-40B4-BE49-F238E27FC236}">
                <a16:creationId xmlns:a16="http://schemas.microsoft.com/office/drawing/2014/main" id="{16D6214B-B05D-4AC8-B2EA-3B3337105401}"/>
              </a:ext>
            </a:extLst>
          </p:cNvPr>
          <p:cNvSpPr/>
          <p:nvPr/>
        </p:nvSpPr>
        <p:spPr bwMode="auto">
          <a:xfrm>
            <a:off x="80226" y="1648953"/>
            <a:ext cx="2043502" cy="315453"/>
          </a:xfrm>
          <a:prstGeom prst="parallelogram">
            <a:avLst>
              <a:gd name="adj" fmla="val 19602"/>
            </a:avLst>
          </a:prstGeom>
          <a:solidFill>
            <a:srgbClr val="840B55"/>
          </a:solidFill>
          <a:ln w="9525" cap="flat" cmpd="sng" algn="ctr">
            <a:noFill/>
            <a:prstDash val="solid"/>
            <a:round/>
            <a:headEnd type="none" w="med" len="med"/>
            <a:tailEnd type="none" w="med" len="med"/>
          </a:ln>
          <a:effectLst/>
          <a:extLst/>
        </p:spPr>
        <p:txBody>
          <a:bodyPr wrap="square" lIns="18000" tIns="18000" rIns="18000" bIns="18000" anchor="ctr">
            <a:spAutoFit/>
          </a:bodyPr>
          <a:lstStyle/>
          <a:p>
            <a:pPr lvl="0" algn="ctr" fontAlgn="auto">
              <a:lnSpc>
                <a:spcPct val="150000"/>
              </a:lnSpc>
              <a:spcBef>
                <a:spcPts val="0"/>
              </a:spcBef>
              <a:spcAft>
                <a:spcPts val="0"/>
              </a:spcAft>
              <a:defRPr/>
            </a:pPr>
            <a:r>
              <a:rPr lang="en-GB" sz="1100" b="1" dirty="0">
                <a:solidFill>
                  <a:srgbClr val="FFFFFF"/>
                </a:solidFill>
                <a:latin typeface="Verdana"/>
                <a:ea typeface="ＭＳ Ｐゴシック"/>
              </a:rPr>
              <a:t>August 2021</a:t>
            </a:r>
          </a:p>
        </p:txBody>
      </p:sp>
    </p:spTree>
    <p:extLst>
      <p:ext uri="{BB962C8B-B14F-4D97-AF65-F5344CB8AC3E}">
        <p14:creationId xmlns:p14="http://schemas.microsoft.com/office/powerpoint/2010/main" val="4293164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C66A64C-B07A-47AB-98F6-EC115E99049F}"/>
              </a:ext>
            </a:extLst>
          </p:cNvPr>
          <p:cNvSpPr>
            <a:spLocks noGrp="1"/>
          </p:cNvSpPr>
          <p:nvPr>
            <p:ph type="ctrTitle"/>
          </p:nvPr>
        </p:nvSpPr>
        <p:spPr>
          <a:xfrm>
            <a:off x="467544" y="387128"/>
            <a:ext cx="7988300" cy="1008062"/>
          </a:xfrm>
          <a:extLst/>
        </p:spPr>
        <p:txBody>
          <a:bodyPr anchor="ctr"/>
          <a:lstStyle/>
          <a:p>
            <a:pPr eaLnBrk="1" fontAlgn="auto" hangingPunct="1">
              <a:spcBef>
                <a:spcPts val="0"/>
              </a:spcBef>
              <a:spcAft>
                <a:spcPts val="0"/>
              </a:spcAft>
              <a:defRPr/>
            </a:pPr>
            <a:r>
              <a:rPr lang="en-GB" sz="1400" kern="1200" dirty="0">
                <a:solidFill>
                  <a:prstClr val="white"/>
                </a:solidFill>
              </a:rPr>
              <a:t>Students who have felt the impacts of Covid on their mental health have had a multitude of negative experiences. Isolation, loneliness and health concerns are leading to increased levels of anxiety, stress, worry, depression, sleep issues. </a:t>
            </a:r>
            <a:endParaRPr lang="en-GB" sz="1400" kern="1200" dirty="0">
              <a:solidFill>
                <a:prstClr val="white"/>
              </a:solidFill>
              <a:ea typeface="+mn-ea"/>
              <a:cs typeface="+mn-cs"/>
            </a:endParaRPr>
          </a:p>
        </p:txBody>
      </p:sp>
      <p:sp>
        <p:nvSpPr>
          <p:cNvPr id="5" name="TextBox 4">
            <a:extLst>
              <a:ext uri="{FF2B5EF4-FFF2-40B4-BE49-F238E27FC236}">
                <a16:creationId xmlns:a16="http://schemas.microsoft.com/office/drawing/2014/main" id="{187FF93F-E1AD-414A-962F-3D9D643BB3C1}"/>
              </a:ext>
            </a:extLst>
          </p:cNvPr>
          <p:cNvSpPr txBox="1">
            <a:spLocks noChangeArrowheads="1"/>
          </p:cNvSpPr>
          <p:nvPr/>
        </p:nvSpPr>
        <p:spPr bwMode="auto">
          <a:xfrm>
            <a:off x="0" y="6131303"/>
            <a:ext cx="7272338" cy="461665"/>
          </a:xfrm>
          <a:prstGeom prst="rect">
            <a:avLst/>
          </a:prstGeom>
          <a:noFill/>
          <a:ln w="9525">
            <a:noFill/>
            <a:miter lim="800000"/>
            <a:headEnd/>
            <a:tailEnd/>
          </a:ln>
        </p:spPr>
        <p:txBody>
          <a:bodyPr>
            <a:spAutoFit/>
          </a:bodyPr>
          <a:lstStyle/>
          <a:p>
            <a:endParaRPr lang="en-GB" sz="800" b="1" dirty="0">
              <a:latin typeface="+mn-lt"/>
            </a:endParaRPr>
          </a:p>
          <a:p>
            <a:endParaRPr lang="en-GB" sz="800" b="1" dirty="0">
              <a:latin typeface="+mn-lt"/>
            </a:endParaRPr>
          </a:p>
          <a:p>
            <a:r>
              <a:rPr lang="en-GB" sz="800" b="1" dirty="0">
                <a:latin typeface="+mn-lt"/>
              </a:rPr>
              <a:t>B6. Please tell us how you feel your mental health has been negatively affected by the pandemic</a:t>
            </a:r>
            <a:endParaRPr lang="en-US" sz="800" dirty="0">
              <a:latin typeface="+mn-lt"/>
            </a:endParaRPr>
          </a:p>
        </p:txBody>
      </p:sp>
      <p:sp>
        <p:nvSpPr>
          <p:cNvPr id="9" name="TextBox 8">
            <a:extLst>
              <a:ext uri="{FF2B5EF4-FFF2-40B4-BE49-F238E27FC236}">
                <a16:creationId xmlns:a16="http://schemas.microsoft.com/office/drawing/2014/main" id="{56977434-DEE7-4049-A7D1-3FD0739A04C7}"/>
              </a:ext>
            </a:extLst>
          </p:cNvPr>
          <p:cNvSpPr txBox="1"/>
          <p:nvPr/>
        </p:nvSpPr>
        <p:spPr>
          <a:xfrm>
            <a:off x="2411760" y="1733548"/>
            <a:ext cx="4536504" cy="276999"/>
          </a:xfrm>
          <a:prstGeom prst="rect">
            <a:avLst/>
          </a:prstGeom>
          <a:noFill/>
        </p:spPr>
        <p:txBody>
          <a:bodyPr wrap="square" rtlCol="0">
            <a:spAutoFit/>
          </a:bodyPr>
          <a:lstStyle/>
          <a:p>
            <a:pPr algn="ctr"/>
            <a:r>
              <a:rPr lang="en-GB" sz="1200" b="1" dirty="0">
                <a:latin typeface="Verdana"/>
                <a:ea typeface="ＭＳ Ｐゴシック"/>
              </a:rPr>
              <a:t>Negative impact on mental health</a:t>
            </a:r>
          </a:p>
        </p:txBody>
      </p:sp>
      <p:sp>
        <p:nvSpPr>
          <p:cNvPr id="14" name="TextBox 13">
            <a:extLst>
              <a:ext uri="{FF2B5EF4-FFF2-40B4-BE49-F238E27FC236}">
                <a16:creationId xmlns:a16="http://schemas.microsoft.com/office/drawing/2014/main" id="{E90F7C05-2A42-41FE-A6A3-1CA49D0602F1}"/>
              </a:ext>
            </a:extLst>
          </p:cNvPr>
          <p:cNvSpPr txBox="1"/>
          <p:nvPr/>
        </p:nvSpPr>
        <p:spPr>
          <a:xfrm>
            <a:off x="755576" y="2641450"/>
            <a:ext cx="5292014" cy="3539430"/>
          </a:xfrm>
          <a:prstGeom prst="rect">
            <a:avLst/>
          </a:prstGeom>
          <a:noFill/>
        </p:spPr>
        <p:txBody>
          <a:bodyPr wrap="square" rtlCol="0">
            <a:spAutoFit/>
          </a:bodyPr>
          <a:lstStyle/>
          <a:p>
            <a:r>
              <a:rPr lang="en-GB" sz="1400" b="1" dirty="0">
                <a:latin typeface="Verdana"/>
                <a:ea typeface="ＭＳ Ｐゴシック"/>
              </a:rPr>
              <a:t>Key themes:</a:t>
            </a:r>
          </a:p>
          <a:p>
            <a:endParaRPr lang="en-GB" sz="1400" b="1" dirty="0">
              <a:latin typeface="Verdana"/>
              <a:ea typeface="ＭＳ Ｐゴシック"/>
            </a:endParaRPr>
          </a:p>
          <a:p>
            <a:pPr marL="285750" indent="-285750">
              <a:buFont typeface="Arial" panose="020B0604020202020204" pitchFamily="34" charset="0"/>
              <a:buChar char="•"/>
            </a:pPr>
            <a:r>
              <a:rPr lang="en-GB" sz="1400" dirty="0">
                <a:latin typeface="Verdana"/>
                <a:ea typeface="ＭＳ Ｐゴシック"/>
              </a:rPr>
              <a:t>Depression</a:t>
            </a:r>
          </a:p>
          <a:p>
            <a:pPr marL="285750" indent="-285750">
              <a:buFont typeface="Arial" panose="020B0604020202020204" pitchFamily="34" charset="0"/>
              <a:buChar char="•"/>
            </a:pPr>
            <a:endParaRPr lang="en-GB" sz="1400" dirty="0">
              <a:latin typeface="Verdana"/>
              <a:ea typeface="ＭＳ Ｐゴシック"/>
            </a:endParaRPr>
          </a:p>
          <a:p>
            <a:pPr marL="285750" indent="-285750">
              <a:buFont typeface="Arial" panose="020B0604020202020204" pitchFamily="34" charset="0"/>
              <a:buChar char="•"/>
            </a:pPr>
            <a:r>
              <a:rPr lang="en-GB" sz="1400" dirty="0">
                <a:latin typeface="Verdana"/>
                <a:ea typeface="ＭＳ Ｐゴシック"/>
              </a:rPr>
              <a:t>Anxiety  / panic</a:t>
            </a:r>
          </a:p>
          <a:p>
            <a:endParaRPr lang="en-GB" sz="1400" dirty="0">
              <a:latin typeface="Verdana"/>
              <a:ea typeface="ＭＳ Ｐゴシック"/>
            </a:endParaRPr>
          </a:p>
          <a:p>
            <a:pPr marL="285750" indent="-285750">
              <a:buFont typeface="Arial" panose="020B0604020202020204" pitchFamily="34" charset="0"/>
              <a:buChar char="•"/>
            </a:pPr>
            <a:r>
              <a:rPr lang="en-GB" sz="1400" dirty="0">
                <a:latin typeface="Verdana"/>
                <a:ea typeface="ＭＳ Ｐゴシック"/>
              </a:rPr>
              <a:t>Isolated / no interactions</a:t>
            </a:r>
          </a:p>
          <a:p>
            <a:pPr marL="285750" indent="-285750">
              <a:buFont typeface="Arial" panose="020B0604020202020204" pitchFamily="34" charset="0"/>
              <a:buChar char="•"/>
            </a:pPr>
            <a:endParaRPr lang="en-GB" sz="1400" dirty="0">
              <a:latin typeface="Verdana"/>
              <a:ea typeface="ＭＳ Ｐゴシック"/>
            </a:endParaRPr>
          </a:p>
          <a:p>
            <a:pPr marL="285750" indent="-285750">
              <a:buFont typeface="Arial" panose="020B0604020202020204" pitchFamily="34" charset="0"/>
              <a:buChar char="•"/>
            </a:pPr>
            <a:r>
              <a:rPr lang="en-GB" sz="1400" dirty="0">
                <a:latin typeface="Verdana"/>
                <a:ea typeface="ＭＳ Ｐゴシック"/>
              </a:rPr>
              <a:t>Financial concerns</a:t>
            </a:r>
          </a:p>
          <a:p>
            <a:pPr marL="285750" indent="-285750">
              <a:buFont typeface="Arial" panose="020B0604020202020204" pitchFamily="34" charset="0"/>
              <a:buChar char="•"/>
            </a:pPr>
            <a:endParaRPr lang="en-GB" sz="1400" dirty="0">
              <a:latin typeface="Verdana"/>
              <a:ea typeface="ＭＳ Ｐゴシック"/>
            </a:endParaRPr>
          </a:p>
          <a:p>
            <a:pPr marL="285750" indent="-285750">
              <a:buFont typeface="Arial" panose="020B0604020202020204" pitchFamily="34" charset="0"/>
              <a:buChar char="•"/>
            </a:pPr>
            <a:r>
              <a:rPr lang="en-GB" sz="1400" dirty="0">
                <a:latin typeface="Verdana"/>
                <a:ea typeface="ＭＳ Ｐゴシック"/>
              </a:rPr>
              <a:t>Sleep problems</a:t>
            </a:r>
          </a:p>
          <a:p>
            <a:pPr marL="285750" indent="-285750">
              <a:buFont typeface="Arial" panose="020B0604020202020204" pitchFamily="34" charset="0"/>
              <a:buChar char="•"/>
            </a:pPr>
            <a:endParaRPr lang="en-GB" sz="1400" dirty="0">
              <a:latin typeface="Verdana"/>
              <a:ea typeface="ＭＳ Ｐゴシック"/>
            </a:endParaRPr>
          </a:p>
          <a:p>
            <a:pPr marL="285750" indent="-285750">
              <a:buFont typeface="Arial" panose="020B0604020202020204" pitchFamily="34" charset="0"/>
              <a:buChar char="•"/>
            </a:pPr>
            <a:endParaRPr lang="en-GB" sz="1400" dirty="0">
              <a:latin typeface="Verdana"/>
              <a:ea typeface="ＭＳ Ｐゴシック"/>
            </a:endParaRPr>
          </a:p>
          <a:p>
            <a:pPr marL="285750" indent="-285750">
              <a:buFont typeface="Arial" panose="020B0604020202020204" pitchFamily="34" charset="0"/>
              <a:buChar char="•"/>
            </a:pPr>
            <a:endParaRPr lang="en-GB" sz="1400" dirty="0">
              <a:latin typeface="Verdana"/>
              <a:ea typeface="ＭＳ Ｐゴシック"/>
            </a:endParaRPr>
          </a:p>
          <a:p>
            <a:pPr marL="285750" indent="-285750">
              <a:buFont typeface="Arial" panose="020B0604020202020204" pitchFamily="34" charset="0"/>
              <a:buChar char="•"/>
            </a:pPr>
            <a:endParaRPr lang="en-GB" sz="1400" dirty="0">
              <a:latin typeface="Verdana"/>
              <a:ea typeface="ＭＳ Ｐゴシック"/>
            </a:endParaRPr>
          </a:p>
          <a:p>
            <a:pPr marL="285750" indent="-285750">
              <a:buFont typeface="Arial" panose="020B0604020202020204" pitchFamily="34" charset="0"/>
              <a:buChar char="•"/>
            </a:pPr>
            <a:endParaRPr lang="en-GB" sz="1400" dirty="0">
              <a:latin typeface="Verdana"/>
              <a:ea typeface="ＭＳ Ｐゴシック"/>
            </a:endParaRPr>
          </a:p>
        </p:txBody>
      </p:sp>
      <p:sp>
        <p:nvSpPr>
          <p:cNvPr id="19" name="Parallelogram 18">
            <a:extLst>
              <a:ext uri="{FF2B5EF4-FFF2-40B4-BE49-F238E27FC236}">
                <a16:creationId xmlns:a16="http://schemas.microsoft.com/office/drawing/2014/main" id="{7ACF2C21-AC94-4427-BCFC-9424AD121CA4}"/>
              </a:ext>
            </a:extLst>
          </p:cNvPr>
          <p:cNvSpPr/>
          <p:nvPr/>
        </p:nvSpPr>
        <p:spPr bwMode="auto">
          <a:xfrm>
            <a:off x="80226" y="1648953"/>
            <a:ext cx="2043502" cy="315453"/>
          </a:xfrm>
          <a:prstGeom prst="parallelogram">
            <a:avLst>
              <a:gd name="adj" fmla="val 19602"/>
            </a:avLst>
          </a:prstGeom>
          <a:solidFill>
            <a:srgbClr val="840B55"/>
          </a:solidFill>
          <a:ln w="9525" cap="flat" cmpd="sng" algn="ctr">
            <a:noFill/>
            <a:prstDash val="solid"/>
            <a:round/>
            <a:headEnd type="none" w="med" len="med"/>
            <a:tailEnd type="none" w="med" len="med"/>
          </a:ln>
          <a:effectLst/>
          <a:extLst/>
        </p:spPr>
        <p:txBody>
          <a:bodyPr wrap="square" lIns="18000" tIns="18000" rIns="18000" bIns="18000" anchor="ctr">
            <a:spAutoFit/>
          </a:bodyPr>
          <a:lstStyle/>
          <a:p>
            <a:pPr lvl="0" algn="ctr" fontAlgn="auto">
              <a:lnSpc>
                <a:spcPct val="150000"/>
              </a:lnSpc>
              <a:spcBef>
                <a:spcPts val="0"/>
              </a:spcBef>
              <a:spcAft>
                <a:spcPts val="0"/>
              </a:spcAft>
              <a:defRPr/>
            </a:pPr>
            <a:r>
              <a:rPr lang="en-GB" sz="1100" b="1" dirty="0">
                <a:solidFill>
                  <a:srgbClr val="FFFFFF"/>
                </a:solidFill>
                <a:latin typeface="Verdana"/>
                <a:ea typeface="ＭＳ Ｐゴシック"/>
              </a:rPr>
              <a:t>August 2021</a:t>
            </a:r>
          </a:p>
        </p:txBody>
      </p:sp>
    </p:spTree>
    <p:extLst>
      <p:ext uri="{BB962C8B-B14F-4D97-AF65-F5344CB8AC3E}">
        <p14:creationId xmlns:p14="http://schemas.microsoft.com/office/powerpoint/2010/main" val="3706024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8580161-2748-4A1C-BD50-94B1658F913F}"/>
              </a:ext>
            </a:extLst>
          </p:cNvPr>
          <p:cNvSpPr>
            <a:spLocks noGrp="1"/>
          </p:cNvSpPr>
          <p:nvPr>
            <p:ph type="ctrTitle"/>
          </p:nvPr>
        </p:nvSpPr>
        <p:spPr>
          <a:xfrm>
            <a:off x="467544" y="389634"/>
            <a:ext cx="8208912" cy="1008062"/>
          </a:xfrm>
          <a:extLst/>
        </p:spPr>
        <p:txBody>
          <a:bodyPr anchor="ctr"/>
          <a:lstStyle/>
          <a:p>
            <a:pPr eaLnBrk="1" fontAlgn="auto" hangingPunct="1">
              <a:spcBef>
                <a:spcPts val="0"/>
              </a:spcBef>
              <a:spcAft>
                <a:spcPts val="0"/>
              </a:spcAft>
              <a:defRPr/>
            </a:pPr>
            <a:r>
              <a:rPr lang="en-GB" sz="1400" kern="1200" dirty="0">
                <a:solidFill>
                  <a:prstClr val="white"/>
                </a:solidFill>
              </a:rPr>
              <a:t>Although it appears that there has been an increase in the number of students seeking mental health support over the past two waves – with around one in three now saying they have sought support up from 23% Nov 2020 and 24% March 2021, this is likely to be reflective of the drop in those choosing the ‘prefer not to say’ option – down from 12%. </a:t>
            </a:r>
            <a:endParaRPr lang="en-GB" sz="1400" kern="1200" dirty="0">
              <a:solidFill>
                <a:prstClr val="white"/>
              </a:solidFill>
              <a:ea typeface="+mn-ea"/>
              <a:cs typeface="+mn-cs"/>
            </a:endParaRPr>
          </a:p>
        </p:txBody>
      </p:sp>
      <p:sp>
        <p:nvSpPr>
          <p:cNvPr id="5" name="TextBox 4">
            <a:extLst>
              <a:ext uri="{FF2B5EF4-FFF2-40B4-BE49-F238E27FC236}">
                <a16:creationId xmlns:a16="http://schemas.microsoft.com/office/drawing/2014/main" id="{2A42DA76-37A6-435D-8411-06B14E360D90}"/>
              </a:ext>
            </a:extLst>
          </p:cNvPr>
          <p:cNvSpPr txBox="1">
            <a:spLocks noChangeArrowheads="1"/>
          </p:cNvSpPr>
          <p:nvPr/>
        </p:nvSpPr>
        <p:spPr bwMode="auto">
          <a:xfrm>
            <a:off x="0" y="6396335"/>
            <a:ext cx="7272338" cy="461665"/>
          </a:xfrm>
          <a:prstGeom prst="rect">
            <a:avLst/>
          </a:prstGeom>
          <a:noFill/>
          <a:ln w="9525">
            <a:noFill/>
            <a:miter lim="800000"/>
            <a:headEnd/>
            <a:tailEnd/>
          </a:ln>
        </p:spPr>
        <p:txBody>
          <a:bodyPr>
            <a:spAutoFit/>
          </a:bodyPr>
          <a:lstStyle/>
          <a:p>
            <a:r>
              <a:rPr lang="en-GB" sz="800" dirty="0">
                <a:latin typeface="+mn-lt"/>
              </a:rPr>
              <a:t>Weighted Base: 356. Balance: No response</a:t>
            </a:r>
          </a:p>
          <a:p>
            <a:endParaRPr lang="en-GB" sz="800" dirty="0">
              <a:latin typeface="+mn-lt"/>
            </a:endParaRPr>
          </a:p>
          <a:p>
            <a:r>
              <a:rPr lang="en-GB" sz="800" b="1" dirty="0">
                <a:latin typeface="+mn-lt"/>
              </a:rPr>
              <a:t>B7. Have you sought any mental health support throughout the Coronavirus pandemic?</a:t>
            </a:r>
          </a:p>
        </p:txBody>
      </p:sp>
      <p:sp>
        <p:nvSpPr>
          <p:cNvPr id="14" name="TextBox 4">
            <a:extLst>
              <a:ext uri="{FF2B5EF4-FFF2-40B4-BE49-F238E27FC236}">
                <a16:creationId xmlns:a16="http://schemas.microsoft.com/office/drawing/2014/main" id="{4154E7BC-7496-4C8C-96E1-F21C04CB1DF4}"/>
              </a:ext>
            </a:extLst>
          </p:cNvPr>
          <p:cNvSpPr txBox="1">
            <a:spLocks noChangeArrowheads="1"/>
          </p:cNvSpPr>
          <p:nvPr/>
        </p:nvSpPr>
        <p:spPr bwMode="auto">
          <a:xfrm>
            <a:off x="1733167" y="1719972"/>
            <a:ext cx="5184576" cy="276999"/>
          </a:xfrm>
          <a:prstGeom prst="rect">
            <a:avLst/>
          </a:prstGeom>
          <a:noFill/>
          <a:ln w="9525">
            <a:noFill/>
            <a:miter lim="800000"/>
            <a:headEnd/>
            <a:tailEnd/>
          </a:ln>
        </p:spPr>
        <p:txBody>
          <a:bodyPr wrap="square">
            <a:spAutoFit/>
          </a:bodyPr>
          <a:lstStyle/>
          <a:p>
            <a:pPr algn="ctr"/>
            <a:r>
              <a:rPr lang="en-GB" sz="1200" b="1" dirty="0">
                <a:latin typeface="Verdana" pitchFamily="34" charset="0"/>
              </a:rPr>
              <a:t>Seeking mental health support</a:t>
            </a:r>
          </a:p>
        </p:txBody>
      </p:sp>
      <p:graphicFrame>
        <p:nvGraphicFramePr>
          <p:cNvPr id="11" name="Chart 6">
            <a:extLst>
              <a:ext uri="{FF2B5EF4-FFF2-40B4-BE49-F238E27FC236}">
                <a16:creationId xmlns:a16="http://schemas.microsoft.com/office/drawing/2014/main" id="{8F3E73F9-6281-4904-A6E2-1AD05B10D2A5}"/>
              </a:ext>
            </a:extLst>
          </p:cNvPr>
          <p:cNvGraphicFramePr>
            <a:graphicFrameLocks/>
          </p:cNvGraphicFramePr>
          <p:nvPr>
            <p:extLst>
              <p:ext uri="{D42A27DB-BD31-4B8C-83A1-F6EECF244321}">
                <p14:modId xmlns:p14="http://schemas.microsoft.com/office/powerpoint/2010/main" val="3048301869"/>
              </p:ext>
            </p:extLst>
          </p:nvPr>
        </p:nvGraphicFramePr>
        <p:xfrm>
          <a:off x="1022824" y="2297240"/>
          <a:ext cx="4705060" cy="3498770"/>
        </p:xfrm>
        <a:graphic>
          <a:graphicData uri="http://schemas.openxmlformats.org/drawingml/2006/chart">
            <c:chart xmlns:c="http://schemas.openxmlformats.org/drawingml/2006/chart" xmlns:r="http://schemas.openxmlformats.org/officeDocument/2006/relationships" r:id="rId2"/>
          </a:graphicData>
        </a:graphic>
      </p:graphicFrame>
      <p:sp>
        <p:nvSpPr>
          <p:cNvPr id="12" name="Parallelogram 11">
            <a:extLst>
              <a:ext uri="{FF2B5EF4-FFF2-40B4-BE49-F238E27FC236}">
                <a16:creationId xmlns:a16="http://schemas.microsoft.com/office/drawing/2014/main" id="{FCE7A500-2E9E-4222-9D0B-AF36DB33E610}"/>
              </a:ext>
            </a:extLst>
          </p:cNvPr>
          <p:cNvSpPr/>
          <p:nvPr/>
        </p:nvSpPr>
        <p:spPr bwMode="auto">
          <a:xfrm>
            <a:off x="80226" y="1648953"/>
            <a:ext cx="2043502" cy="315453"/>
          </a:xfrm>
          <a:prstGeom prst="parallelogram">
            <a:avLst>
              <a:gd name="adj" fmla="val 19602"/>
            </a:avLst>
          </a:prstGeom>
          <a:solidFill>
            <a:srgbClr val="840B55"/>
          </a:solidFill>
          <a:ln w="9525" cap="flat" cmpd="sng" algn="ctr">
            <a:noFill/>
            <a:prstDash val="solid"/>
            <a:round/>
            <a:headEnd type="none" w="med" len="med"/>
            <a:tailEnd type="none" w="med" len="med"/>
          </a:ln>
          <a:effectLst/>
          <a:extLst/>
        </p:spPr>
        <p:txBody>
          <a:bodyPr wrap="square" lIns="18000" tIns="18000" rIns="18000" bIns="18000" anchor="ctr">
            <a:spAutoFit/>
          </a:bodyPr>
          <a:lstStyle/>
          <a:p>
            <a:pPr lvl="0" algn="ctr" fontAlgn="auto">
              <a:lnSpc>
                <a:spcPct val="150000"/>
              </a:lnSpc>
              <a:spcBef>
                <a:spcPts val="0"/>
              </a:spcBef>
              <a:spcAft>
                <a:spcPts val="0"/>
              </a:spcAft>
              <a:defRPr/>
            </a:pPr>
            <a:r>
              <a:rPr lang="en-GB" sz="1100" b="1" dirty="0">
                <a:solidFill>
                  <a:srgbClr val="FFFFFF"/>
                </a:solidFill>
                <a:latin typeface="Verdana"/>
                <a:ea typeface="ＭＳ Ｐゴシック"/>
              </a:rPr>
              <a:t>August 2021</a:t>
            </a:r>
          </a:p>
        </p:txBody>
      </p:sp>
    </p:spTree>
    <p:extLst>
      <p:ext uri="{BB962C8B-B14F-4D97-AF65-F5344CB8AC3E}">
        <p14:creationId xmlns:p14="http://schemas.microsoft.com/office/powerpoint/2010/main" val="4020427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8580161-2748-4A1C-BD50-94B1658F913F}"/>
              </a:ext>
            </a:extLst>
          </p:cNvPr>
          <p:cNvSpPr>
            <a:spLocks noGrp="1"/>
          </p:cNvSpPr>
          <p:nvPr>
            <p:ph type="ctrTitle"/>
          </p:nvPr>
        </p:nvSpPr>
        <p:spPr>
          <a:xfrm>
            <a:off x="467544" y="389634"/>
            <a:ext cx="8208912" cy="1008062"/>
          </a:xfrm>
          <a:extLst/>
        </p:spPr>
        <p:txBody>
          <a:bodyPr anchor="ctr"/>
          <a:lstStyle/>
          <a:p>
            <a:pPr eaLnBrk="1" fontAlgn="auto" hangingPunct="1">
              <a:spcBef>
                <a:spcPts val="0"/>
              </a:spcBef>
              <a:spcAft>
                <a:spcPts val="0"/>
              </a:spcAft>
              <a:defRPr/>
            </a:pPr>
            <a:r>
              <a:rPr lang="en-GB" sz="1400" kern="1200" dirty="0">
                <a:solidFill>
                  <a:prstClr val="white"/>
                </a:solidFill>
                <a:ea typeface="+mn-ea"/>
                <a:cs typeface="+mn-cs"/>
              </a:rPr>
              <a:t>Of those who have sought support, over two in five have been satisfied with what they have received</a:t>
            </a:r>
            <a:r>
              <a:rPr lang="en-GB" sz="1400" kern="1200">
                <a:solidFill>
                  <a:prstClr val="white"/>
                </a:solidFill>
                <a:ea typeface="+mn-ea"/>
                <a:cs typeface="+mn-cs"/>
              </a:rPr>
              <a:t>. </a:t>
            </a:r>
            <a:endParaRPr lang="en-GB" sz="1400" kern="1200" dirty="0">
              <a:solidFill>
                <a:prstClr val="white"/>
              </a:solidFill>
              <a:highlight>
                <a:srgbClr val="FFFF00"/>
              </a:highlight>
              <a:ea typeface="+mn-ea"/>
              <a:cs typeface="+mn-cs"/>
            </a:endParaRPr>
          </a:p>
        </p:txBody>
      </p:sp>
      <p:sp>
        <p:nvSpPr>
          <p:cNvPr id="5" name="TextBox 4">
            <a:extLst>
              <a:ext uri="{FF2B5EF4-FFF2-40B4-BE49-F238E27FC236}">
                <a16:creationId xmlns:a16="http://schemas.microsoft.com/office/drawing/2014/main" id="{2A42DA76-37A6-435D-8411-06B14E360D90}"/>
              </a:ext>
            </a:extLst>
          </p:cNvPr>
          <p:cNvSpPr txBox="1">
            <a:spLocks noChangeArrowheads="1"/>
          </p:cNvSpPr>
          <p:nvPr/>
        </p:nvSpPr>
        <p:spPr bwMode="auto">
          <a:xfrm>
            <a:off x="0" y="6371136"/>
            <a:ext cx="5148064" cy="461665"/>
          </a:xfrm>
          <a:prstGeom prst="rect">
            <a:avLst/>
          </a:prstGeom>
          <a:noFill/>
          <a:ln w="9525">
            <a:noFill/>
            <a:miter lim="800000"/>
            <a:headEnd/>
            <a:tailEnd/>
          </a:ln>
        </p:spPr>
        <p:txBody>
          <a:bodyPr wrap="square">
            <a:spAutoFit/>
          </a:bodyPr>
          <a:lstStyle/>
          <a:p>
            <a:r>
              <a:rPr lang="en-GB" sz="800" dirty="0">
                <a:latin typeface="+mn-lt"/>
              </a:rPr>
              <a:t>Weighted Base: 126. Balance: Those not seeking support</a:t>
            </a:r>
          </a:p>
          <a:p>
            <a:endParaRPr lang="en-GB" sz="800" dirty="0">
              <a:latin typeface="+mn-lt"/>
            </a:endParaRPr>
          </a:p>
          <a:p>
            <a:r>
              <a:rPr lang="en-GB" sz="800" b="1" dirty="0">
                <a:latin typeface="+mn-lt"/>
              </a:rPr>
              <a:t>B8. How satisfied are you with the mental health support you have received?</a:t>
            </a:r>
          </a:p>
        </p:txBody>
      </p:sp>
      <p:sp>
        <p:nvSpPr>
          <p:cNvPr id="14" name="TextBox 4">
            <a:extLst>
              <a:ext uri="{FF2B5EF4-FFF2-40B4-BE49-F238E27FC236}">
                <a16:creationId xmlns:a16="http://schemas.microsoft.com/office/drawing/2014/main" id="{4154E7BC-7496-4C8C-96E1-F21C04CB1DF4}"/>
              </a:ext>
            </a:extLst>
          </p:cNvPr>
          <p:cNvSpPr txBox="1">
            <a:spLocks noChangeArrowheads="1"/>
          </p:cNvSpPr>
          <p:nvPr/>
        </p:nvSpPr>
        <p:spPr bwMode="auto">
          <a:xfrm>
            <a:off x="1763688" y="1832281"/>
            <a:ext cx="5184576" cy="276999"/>
          </a:xfrm>
          <a:prstGeom prst="rect">
            <a:avLst/>
          </a:prstGeom>
          <a:noFill/>
          <a:ln w="9525">
            <a:noFill/>
            <a:miter lim="800000"/>
            <a:headEnd/>
            <a:tailEnd/>
          </a:ln>
        </p:spPr>
        <p:txBody>
          <a:bodyPr wrap="square">
            <a:spAutoFit/>
          </a:bodyPr>
          <a:lstStyle/>
          <a:p>
            <a:pPr algn="ctr"/>
            <a:r>
              <a:rPr lang="en-GB" sz="1200" b="1" dirty="0">
                <a:latin typeface="Verdana" pitchFamily="34" charset="0"/>
              </a:rPr>
              <a:t>Satisfaction with support</a:t>
            </a:r>
          </a:p>
        </p:txBody>
      </p:sp>
      <p:graphicFrame>
        <p:nvGraphicFramePr>
          <p:cNvPr id="8" name="Chart 6">
            <a:extLst>
              <a:ext uri="{FF2B5EF4-FFF2-40B4-BE49-F238E27FC236}">
                <a16:creationId xmlns:a16="http://schemas.microsoft.com/office/drawing/2014/main" id="{758AC61C-A868-495B-ACAA-DF035B906446}"/>
              </a:ext>
            </a:extLst>
          </p:cNvPr>
          <p:cNvGraphicFramePr>
            <a:graphicFrameLocks/>
          </p:cNvGraphicFramePr>
          <p:nvPr>
            <p:extLst>
              <p:ext uri="{D42A27DB-BD31-4B8C-83A1-F6EECF244321}">
                <p14:modId xmlns:p14="http://schemas.microsoft.com/office/powerpoint/2010/main" val="2227160936"/>
              </p:ext>
            </p:extLst>
          </p:nvPr>
        </p:nvGraphicFramePr>
        <p:xfrm>
          <a:off x="1259632" y="2556699"/>
          <a:ext cx="4705060" cy="3498770"/>
        </p:xfrm>
        <a:graphic>
          <a:graphicData uri="http://schemas.openxmlformats.org/drawingml/2006/chart">
            <c:chart xmlns:c="http://schemas.openxmlformats.org/drawingml/2006/chart" xmlns:r="http://schemas.openxmlformats.org/officeDocument/2006/relationships" r:id="rId2"/>
          </a:graphicData>
        </a:graphic>
      </p:graphicFrame>
      <p:sp>
        <p:nvSpPr>
          <p:cNvPr id="7" name="Parallelogram 6">
            <a:extLst>
              <a:ext uri="{FF2B5EF4-FFF2-40B4-BE49-F238E27FC236}">
                <a16:creationId xmlns:a16="http://schemas.microsoft.com/office/drawing/2014/main" id="{A904A815-B740-46E5-BA12-CCD5DB600A77}"/>
              </a:ext>
            </a:extLst>
          </p:cNvPr>
          <p:cNvSpPr/>
          <p:nvPr/>
        </p:nvSpPr>
        <p:spPr bwMode="auto">
          <a:xfrm>
            <a:off x="80226" y="1648953"/>
            <a:ext cx="2043502" cy="315453"/>
          </a:xfrm>
          <a:prstGeom prst="parallelogram">
            <a:avLst>
              <a:gd name="adj" fmla="val 19602"/>
            </a:avLst>
          </a:prstGeom>
          <a:solidFill>
            <a:srgbClr val="840B55"/>
          </a:solidFill>
          <a:ln w="9525" cap="flat" cmpd="sng" algn="ctr">
            <a:noFill/>
            <a:prstDash val="solid"/>
            <a:round/>
            <a:headEnd type="none" w="med" len="med"/>
            <a:tailEnd type="none" w="med" len="med"/>
          </a:ln>
          <a:effectLst/>
          <a:extLst/>
        </p:spPr>
        <p:txBody>
          <a:bodyPr wrap="square" lIns="18000" tIns="18000" rIns="18000" bIns="18000" anchor="ctr">
            <a:spAutoFit/>
          </a:bodyPr>
          <a:lstStyle/>
          <a:p>
            <a:pPr lvl="0" algn="ctr" fontAlgn="auto">
              <a:lnSpc>
                <a:spcPct val="150000"/>
              </a:lnSpc>
              <a:spcBef>
                <a:spcPts val="0"/>
              </a:spcBef>
              <a:spcAft>
                <a:spcPts val="0"/>
              </a:spcAft>
              <a:defRPr/>
            </a:pPr>
            <a:r>
              <a:rPr lang="en-GB" sz="1100" b="1" dirty="0">
                <a:solidFill>
                  <a:srgbClr val="FFFFFF"/>
                </a:solidFill>
                <a:latin typeface="Verdana"/>
                <a:ea typeface="ＭＳ Ｐゴシック"/>
              </a:rPr>
              <a:t>August 2021</a:t>
            </a:r>
          </a:p>
        </p:txBody>
      </p:sp>
    </p:spTree>
    <p:extLst>
      <p:ext uri="{BB962C8B-B14F-4D97-AF65-F5344CB8AC3E}">
        <p14:creationId xmlns:p14="http://schemas.microsoft.com/office/powerpoint/2010/main" val="3173522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5995251-A4CB-40B9-B097-515A48660906}"/>
              </a:ext>
            </a:extLst>
          </p:cNvPr>
          <p:cNvSpPr>
            <a:spLocks noGrp="1"/>
          </p:cNvSpPr>
          <p:nvPr>
            <p:ph type="ctrTitle"/>
          </p:nvPr>
        </p:nvSpPr>
        <p:spPr>
          <a:xfrm>
            <a:off x="467544" y="410461"/>
            <a:ext cx="7988300" cy="1008062"/>
          </a:xfrm>
          <a:extLst/>
        </p:spPr>
        <p:txBody>
          <a:bodyPr anchor="ctr"/>
          <a:lstStyle/>
          <a:p>
            <a:pPr eaLnBrk="1" fontAlgn="auto" hangingPunct="1">
              <a:spcBef>
                <a:spcPts val="0"/>
              </a:spcBef>
              <a:spcAft>
                <a:spcPts val="0"/>
              </a:spcAft>
              <a:defRPr/>
            </a:pPr>
            <a:r>
              <a:rPr lang="en-GB" sz="1400" kern="1200" dirty="0">
                <a:solidFill>
                  <a:prstClr val="white"/>
                </a:solidFill>
                <a:ea typeface="+mn-ea"/>
                <a:cs typeface="+mn-cs"/>
              </a:rPr>
              <a:t>Family continues to play a big role during the pandemic, with familial interactions increasing for around a third of students since the pandemic began. Interactions with fellow students, course mates and friends are down for the majority.</a:t>
            </a:r>
          </a:p>
        </p:txBody>
      </p:sp>
      <p:sp>
        <p:nvSpPr>
          <p:cNvPr id="5" name="TextBox 4">
            <a:extLst>
              <a:ext uri="{FF2B5EF4-FFF2-40B4-BE49-F238E27FC236}">
                <a16:creationId xmlns:a16="http://schemas.microsoft.com/office/drawing/2014/main" id="{F8F983BE-40A7-4702-97FC-735A6A4B8465}"/>
              </a:ext>
            </a:extLst>
          </p:cNvPr>
          <p:cNvSpPr txBox="1">
            <a:spLocks noChangeArrowheads="1"/>
          </p:cNvSpPr>
          <p:nvPr/>
        </p:nvSpPr>
        <p:spPr bwMode="auto">
          <a:xfrm>
            <a:off x="0" y="6270521"/>
            <a:ext cx="7020272" cy="707886"/>
          </a:xfrm>
          <a:prstGeom prst="rect">
            <a:avLst/>
          </a:prstGeom>
          <a:noFill/>
          <a:ln w="9525">
            <a:noFill/>
            <a:miter lim="800000"/>
            <a:headEnd/>
            <a:tailEnd/>
          </a:ln>
        </p:spPr>
        <p:txBody>
          <a:bodyPr wrap="square">
            <a:spAutoFit/>
          </a:bodyPr>
          <a:lstStyle/>
          <a:p>
            <a:r>
              <a:rPr lang="en-GB" sz="800" dirty="0">
                <a:latin typeface="+mn-lt"/>
              </a:rPr>
              <a:t>Average weighted average base: 351 Balance: No response</a:t>
            </a:r>
          </a:p>
          <a:p>
            <a:endParaRPr lang="en-GB" sz="800" dirty="0">
              <a:latin typeface="+mn-lt"/>
            </a:endParaRPr>
          </a:p>
          <a:p>
            <a:r>
              <a:rPr lang="en-GB" sz="800" b="1" dirty="0">
                <a:latin typeface="+mn-lt"/>
              </a:rPr>
              <a:t>B9. Thinking about your interactions with people since the coronavirus pandemic began, please indicate how much you are interacting  with the following now compared with before the pandemic… </a:t>
            </a:r>
            <a:endParaRPr lang="en-US" sz="800" dirty="0">
              <a:latin typeface="+mn-lt"/>
            </a:endParaRPr>
          </a:p>
          <a:p>
            <a:endParaRPr lang="en-GB" sz="800" b="1" dirty="0">
              <a:latin typeface="+mn-lt"/>
            </a:endParaRPr>
          </a:p>
        </p:txBody>
      </p:sp>
      <p:sp>
        <p:nvSpPr>
          <p:cNvPr id="7" name="TextBox 6">
            <a:extLst>
              <a:ext uri="{FF2B5EF4-FFF2-40B4-BE49-F238E27FC236}">
                <a16:creationId xmlns:a16="http://schemas.microsoft.com/office/drawing/2014/main" id="{D4D4D3AE-434B-4845-AEBC-B11209311015}"/>
              </a:ext>
            </a:extLst>
          </p:cNvPr>
          <p:cNvSpPr txBox="1"/>
          <p:nvPr/>
        </p:nvSpPr>
        <p:spPr>
          <a:xfrm>
            <a:off x="2234681" y="1523740"/>
            <a:ext cx="5616623" cy="276999"/>
          </a:xfrm>
          <a:prstGeom prst="rect">
            <a:avLst/>
          </a:prstGeom>
          <a:noFill/>
        </p:spPr>
        <p:txBody>
          <a:bodyPr wrap="square" rtlCol="0">
            <a:spAutoFit/>
          </a:bodyPr>
          <a:lstStyle/>
          <a:p>
            <a:pPr algn="ctr"/>
            <a:r>
              <a:rPr lang="en-GB" sz="1200" b="1" dirty="0">
                <a:latin typeface="+mn-lt"/>
              </a:rPr>
              <a:t>Interactions…</a:t>
            </a:r>
          </a:p>
        </p:txBody>
      </p:sp>
      <p:graphicFrame>
        <p:nvGraphicFramePr>
          <p:cNvPr id="8" name="Chart 7">
            <a:extLst>
              <a:ext uri="{FF2B5EF4-FFF2-40B4-BE49-F238E27FC236}">
                <a16:creationId xmlns:a16="http://schemas.microsoft.com/office/drawing/2014/main" id="{B4D900A0-6D9B-4105-8B48-F8337EE3CCB7}"/>
              </a:ext>
            </a:extLst>
          </p:cNvPr>
          <p:cNvGraphicFramePr>
            <a:graphicFrameLocks/>
          </p:cNvGraphicFramePr>
          <p:nvPr>
            <p:extLst>
              <p:ext uri="{D42A27DB-BD31-4B8C-83A1-F6EECF244321}">
                <p14:modId xmlns:p14="http://schemas.microsoft.com/office/powerpoint/2010/main" val="760254045"/>
              </p:ext>
            </p:extLst>
          </p:nvPr>
        </p:nvGraphicFramePr>
        <p:xfrm>
          <a:off x="228194" y="2170017"/>
          <a:ext cx="8892480" cy="4027794"/>
        </p:xfrm>
        <a:graphic>
          <a:graphicData uri="http://schemas.openxmlformats.org/drawingml/2006/chart">
            <c:chart xmlns:c="http://schemas.openxmlformats.org/drawingml/2006/chart" xmlns:r="http://schemas.openxmlformats.org/officeDocument/2006/relationships" r:id="rId2"/>
          </a:graphicData>
        </a:graphic>
      </p:graphicFrame>
      <p:sp>
        <p:nvSpPr>
          <p:cNvPr id="9" name="Parallelogram 8">
            <a:extLst>
              <a:ext uri="{FF2B5EF4-FFF2-40B4-BE49-F238E27FC236}">
                <a16:creationId xmlns:a16="http://schemas.microsoft.com/office/drawing/2014/main" id="{3C295637-9895-4812-8189-C45270ADC9E2}"/>
              </a:ext>
            </a:extLst>
          </p:cNvPr>
          <p:cNvSpPr/>
          <p:nvPr/>
        </p:nvSpPr>
        <p:spPr bwMode="auto">
          <a:xfrm>
            <a:off x="80226" y="1648953"/>
            <a:ext cx="2043502" cy="315453"/>
          </a:xfrm>
          <a:prstGeom prst="parallelogram">
            <a:avLst>
              <a:gd name="adj" fmla="val 19602"/>
            </a:avLst>
          </a:prstGeom>
          <a:solidFill>
            <a:srgbClr val="840B55"/>
          </a:solidFill>
          <a:ln w="9525" cap="flat" cmpd="sng" algn="ctr">
            <a:noFill/>
            <a:prstDash val="solid"/>
            <a:round/>
            <a:headEnd type="none" w="med" len="med"/>
            <a:tailEnd type="none" w="med" len="med"/>
          </a:ln>
          <a:effectLst/>
          <a:extLst/>
        </p:spPr>
        <p:txBody>
          <a:bodyPr wrap="square" lIns="18000" tIns="18000" rIns="18000" bIns="18000" anchor="ctr">
            <a:spAutoFit/>
          </a:bodyPr>
          <a:lstStyle/>
          <a:p>
            <a:pPr lvl="0" algn="ctr" fontAlgn="auto">
              <a:lnSpc>
                <a:spcPct val="150000"/>
              </a:lnSpc>
              <a:spcBef>
                <a:spcPts val="0"/>
              </a:spcBef>
              <a:spcAft>
                <a:spcPts val="0"/>
              </a:spcAft>
              <a:defRPr/>
            </a:pPr>
            <a:r>
              <a:rPr lang="en-GB" sz="1100" b="1" dirty="0">
                <a:solidFill>
                  <a:srgbClr val="FFFFFF"/>
                </a:solidFill>
                <a:latin typeface="Verdana"/>
                <a:ea typeface="ＭＳ Ｐゴシック"/>
              </a:rPr>
              <a:t>August 2021</a:t>
            </a:r>
          </a:p>
        </p:txBody>
      </p:sp>
    </p:spTree>
    <p:extLst>
      <p:ext uri="{BB962C8B-B14F-4D97-AF65-F5344CB8AC3E}">
        <p14:creationId xmlns:p14="http://schemas.microsoft.com/office/powerpoint/2010/main" val="73710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4"/>
          <p:cNvSpPr txBox="1">
            <a:spLocks noChangeArrowheads="1"/>
          </p:cNvSpPr>
          <p:nvPr/>
        </p:nvSpPr>
        <p:spPr bwMode="auto">
          <a:xfrm>
            <a:off x="2267744" y="1628800"/>
            <a:ext cx="5184575" cy="276999"/>
          </a:xfrm>
          <a:prstGeom prst="rect">
            <a:avLst/>
          </a:prstGeom>
          <a:noFill/>
          <a:ln w="9525">
            <a:noFill/>
            <a:miter lim="800000"/>
            <a:headEnd/>
            <a:tailEnd/>
          </a:ln>
        </p:spPr>
        <p:txBody>
          <a:bodyPr wrap="square">
            <a:spAutoFit/>
          </a:bodyPr>
          <a:lstStyle/>
          <a:p>
            <a:pPr algn="ctr"/>
            <a:r>
              <a:rPr lang="en-GB" sz="1200" b="1" dirty="0">
                <a:latin typeface="Verdana" pitchFamily="34" charset="0"/>
              </a:rPr>
              <a:t>Satisfaction with social opportunities</a:t>
            </a:r>
          </a:p>
        </p:txBody>
      </p:sp>
      <p:sp>
        <p:nvSpPr>
          <p:cNvPr id="8" name="Title 1"/>
          <p:cNvSpPr>
            <a:spLocks noGrp="1"/>
          </p:cNvSpPr>
          <p:nvPr>
            <p:ph type="ctrTitle"/>
          </p:nvPr>
        </p:nvSpPr>
        <p:spPr>
          <a:xfrm>
            <a:off x="420299" y="369438"/>
            <a:ext cx="8373129" cy="1008062"/>
          </a:xfrm>
          <a:extLst/>
        </p:spPr>
        <p:txBody>
          <a:bodyPr anchor="ctr"/>
          <a:lstStyle/>
          <a:p>
            <a:pPr eaLnBrk="1" fontAlgn="auto" hangingPunct="1">
              <a:spcBef>
                <a:spcPts val="0"/>
              </a:spcBef>
              <a:spcAft>
                <a:spcPts val="0"/>
              </a:spcAft>
              <a:defRPr/>
            </a:pPr>
            <a:r>
              <a:rPr lang="en-GB" sz="1400" kern="1200" dirty="0">
                <a:solidFill>
                  <a:prstClr val="white"/>
                </a:solidFill>
              </a:rPr>
              <a:t>Half of students report being dissatisfied with the opportunities they have had to interact socially over the previous academic year. </a:t>
            </a:r>
            <a:endParaRPr lang="en-GB" sz="1400" kern="1200" dirty="0">
              <a:solidFill>
                <a:prstClr val="white"/>
              </a:solidFill>
              <a:ea typeface="+mn-ea"/>
              <a:cs typeface="+mn-cs"/>
            </a:endParaRPr>
          </a:p>
        </p:txBody>
      </p:sp>
      <p:sp>
        <p:nvSpPr>
          <p:cNvPr id="6" name="TextBox 5"/>
          <p:cNvSpPr txBox="1">
            <a:spLocks noChangeArrowheads="1"/>
          </p:cNvSpPr>
          <p:nvPr/>
        </p:nvSpPr>
        <p:spPr bwMode="auto">
          <a:xfrm>
            <a:off x="0" y="6237312"/>
            <a:ext cx="7272338" cy="707886"/>
          </a:xfrm>
          <a:prstGeom prst="rect">
            <a:avLst/>
          </a:prstGeom>
          <a:noFill/>
          <a:ln w="9525">
            <a:noFill/>
            <a:miter lim="800000"/>
            <a:headEnd/>
            <a:tailEnd/>
          </a:ln>
        </p:spPr>
        <p:txBody>
          <a:bodyPr>
            <a:spAutoFit/>
          </a:bodyPr>
          <a:lstStyle/>
          <a:p>
            <a:r>
              <a:rPr lang="en-GB" sz="800" dirty="0">
                <a:latin typeface="+mn-lt"/>
              </a:rPr>
              <a:t>Weighted Base: 351 respondents. Balance: no response</a:t>
            </a:r>
          </a:p>
          <a:p>
            <a:r>
              <a:rPr lang="en-GB" sz="800" dirty="0">
                <a:latin typeface="+mn-lt"/>
              </a:rPr>
              <a:t> </a:t>
            </a:r>
          </a:p>
          <a:p>
            <a:pPr defTabSz="432000"/>
            <a:r>
              <a:rPr lang="en-GB" sz="800" b="1" dirty="0">
                <a:latin typeface="+mn-lt"/>
              </a:rPr>
              <a:t>B10. Thinking back to the previous academic year (2020-21), how satisfied are you with the opportunities you had to interact socially whether in person or remotely. For example, sharing time with others, meeting new people or having access to socialising facilities and activities	</a:t>
            </a:r>
          </a:p>
        </p:txBody>
      </p:sp>
      <p:graphicFrame>
        <p:nvGraphicFramePr>
          <p:cNvPr id="10" name="Chart 9">
            <a:extLst>
              <a:ext uri="{FF2B5EF4-FFF2-40B4-BE49-F238E27FC236}">
                <a16:creationId xmlns:a16="http://schemas.microsoft.com/office/drawing/2014/main" id="{E7ED4316-756F-4A92-B3FD-69FDED44EE32}"/>
              </a:ext>
            </a:extLst>
          </p:cNvPr>
          <p:cNvGraphicFramePr>
            <a:graphicFrameLocks/>
          </p:cNvGraphicFramePr>
          <p:nvPr>
            <p:extLst>
              <p:ext uri="{D42A27DB-BD31-4B8C-83A1-F6EECF244321}">
                <p14:modId xmlns:p14="http://schemas.microsoft.com/office/powerpoint/2010/main" val="3508548654"/>
              </p:ext>
            </p:extLst>
          </p:nvPr>
        </p:nvGraphicFramePr>
        <p:xfrm>
          <a:off x="755576" y="2328021"/>
          <a:ext cx="6768752" cy="3888432"/>
        </p:xfrm>
        <a:graphic>
          <a:graphicData uri="http://schemas.openxmlformats.org/drawingml/2006/chart">
            <c:chart xmlns:c="http://schemas.openxmlformats.org/drawingml/2006/chart" xmlns:r="http://schemas.openxmlformats.org/officeDocument/2006/relationships" r:id="rId3"/>
          </a:graphicData>
        </a:graphic>
      </p:graphicFrame>
      <p:sp>
        <p:nvSpPr>
          <p:cNvPr id="9" name="Parallelogram 8">
            <a:extLst>
              <a:ext uri="{FF2B5EF4-FFF2-40B4-BE49-F238E27FC236}">
                <a16:creationId xmlns:a16="http://schemas.microsoft.com/office/drawing/2014/main" id="{35F56629-F92B-4383-BFF1-BB6A85D543D4}"/>
              </a:ext>
            </a:extLst>
          </p:cNvPr>
          <p:cNvSpPr/>
          <p:nvPr/>
        </p:nvSpPr>
        <p:spPr bwMode="auto">
          <a:xfrm>
            <a:off x="80226" y="1648953"/>
            <a:ext cx="2043502" cy="315453"/>
          </a:xfrm>
          <a:prstGeom prst="parallelogram">
            <a:avLst>
              <a:gd name="adj" fmla="val 19602"/>
            </a:avLst>
          </a:prstGeom>
          <a:solidFill>
            <a:srgbClr val="840B55"/>
          </a:solidFill>
          <a:ln w="9525" cap="flat" cmpd="sng" algn="ctr">
            <a:noFill/>
            <a:prstDash val="solid"/>
            <a:round/>
            <a:headEnd type="none" w="med" len="med"/>
            <a:tailEnd type="none" w="med" len="med"/>
          </a:ln>
          <a:effectLst/>
          <a:extLst/>
        </p:spPr>
        <p:txBody>
          <a:bodyPr wrap="square" lIns="18000" tIns="18000" rIns="18000" bIns="18000" anchor="ctr">
            <a:spAutoFit/>
          </a:bodyPr>
          <a:lstStyle/>
          <a:p>
            <a:pPr lvl="0" algn="ctr" fontAlgn="auto">
              <a:lnSpc>
                <a:spcPct val="150000"/>
              </a:lnSpc>
              <a:spcBef>
                <a:spcPts val="0"/>
              </a:spcBef>
              <a:spcAft>
                <a:spcPts val="0"/>
              </a:spcAft>
              <a:defRPr/>
            </a:pPr>
            <a:r>
              <a:rPr lang="en-GB" sz="1100" b="1" dirty="0">
                <a:solidFill>
                  <a:srgbClr val="FFFFFF"/>
                </a:solidFill>
                <a:latin typeface="Verdana"/>
                <a:ea typeface="ＭＳ Ｐゴシック"/>
              </a:rPr>
              <a:t>August 2021</a:t>
            </a:r>
          </a:p>
        </p:txBody>
      </p:sp>
    </p:spTree>
    <p:extLst>
      <p:ext uri="{BB962C8B-B14F-4D97-AF65-F5344CB8AC3E}">
        <p14:creationId xmlns:p14="http://schemas.microsoft.com/office/powerpoint/2010/main" val="2055622825"/>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5995251-A4CB-40B9-B097-515A48660906}"/>
              </a:ext>
            </a:extLst>
          </p:cNvPr>
          <p:cNvSpPr>
            <a:spLocks noGrp="1"/>
          </p:cNvSpPr>
          <p:nvPr>
            <p:ph type="ctrTitle"/>
          </p:nvPr>
        </p:nvSpPr>
        <p:spPr>
          <a:xfrm>
            <a:off x="431540" y="391452"/>
            <a:ext cx="8280920" cy="1008062"/>
          </a:xfrm>
          <a:extLst/>
        </p:spPr>
        <p:txBody>
          <a:bodyPr anchor="ctr"/>
          <a:lstStyle/>
          <a:p>
            <a:pPr eaLnBrk="1" fontAlgn="auto" hangingPunct="1">
              <a:spcBef>
                <a:spcPts val="0"/>
              </a:spcBef>
              <a:spcAft>
                <a:spcPts val="0"/>
              </a:spcAft>
              <a:defRPr/>
            </a:pPr>
            <a:r>
              <a:rPr lang="en-GB" sz="1400" kern="1200" dirty="0">
                <a:solidFill>
                  <a:prstClr val="white"/>
                </a:solidFill>
              </a:rPr>
              <a:t>Students appear to be taking greater care of themselves compared to March 2021, with exercise, a daily routine and eating healthily moving to the top of the list. In tandem with social distancing rules relaxing and hospitality opening up, connecting with family and friends online has dropped from the top spot to 8</a:t>
            </a:r>
            <a:r>
              <a:rPr lang="en-GB" sz="1400" kern="1200" baseline="30000" dirty="0">
                <a:solidFill>
                  <a:prstClr val="white"/>
                </a:solidFill>
              </a:rPr>
              <a:t>th</a:t>
            </a:r>
            <a:r>
              <a:rPr lang="en-GB" sz="1400" kern="1200" dirty="0">
                <a:solidFill>
                  <a:prstClr val="white"/>
                </a:solidFill>
              </a:rPr>
              <a:t> and partying/going out has shot up. Reading books and caring duties remain high however. </a:t>
            </a:r>
            <a:endParaRPr lang="en-GB" sz="1400" kern="1200" dirty="0">
              <a:solidFill>
                <a:prstClr val="white"/>
              </a:solidFill>
              <a:ea typeface="+mn-ea"/>
              <a:cs typeface="+mn-cs"/>
            </a:endParaRPr>
          </a:p>
        </p:txBody>
      </p:sp>
      <p:sp>
        <p:nvSpPr>
          <p:cNvPr id="5" name="TextBox 4">
            <a:extLst>
              <a:ext uri="{FF2B5EF4-FFF2-40B4-BE49-F238E27FC236}">
                <a16:creationId xmlns:a16="http://schemas.microsoft.com/office/drawing/2014/main" id="{F8F983BE-40A7-4702-97FC-735A6A4B8465}"/>
              </a:ext>
            </a:extLst>
          </p:cNvPr>
          <p:cNvSpPr txBox="1">
            <a:spLocks noChangeArrowheads="1"/>
          </p:cNvSpPr>
          <p:nvPr/>
        </p:nvSpPr>
        <p:spPr bwMode="auto">
          <a:xfrm>
            <a:off x="0" y="6270521"/>
            <a:ext cx="7020272" cy="707886"/>
          </a:xfrm>
          <a:prstGeom prst="rect">
            <a:avLst/>
          </a:prstGeom>
          <a:noFill/>
          <a:ln w="9525">
            <a:noFill/>
            <a:miter lim="800000"/>
            <a:headEnd/>
            <a:tailEnd/>
          </a:ln>
        </p:spPr>
        <p:txBody>
          <a:bodyPr wrap="square">
            <a:spAutoFit/>
          </a:bodyPr>
          <a:lstStyle/>
          <a:p>
            <a:r>
              <a:rPr lang="en-GB" sz="800" dirty="0">
                <a:latin typeface="+mn-lt"/>
              </a:rPr>
              <a:t>Weighted average base: x. Balance: No response</a:t>
            </a:r>
          </a:p>
          <a:p>
            <a:endParaRPr lang="en-GB" sz="800" dirty="0">
              <a:latin typeface="+mn-lt"/>
            </a:endParaRPr>
          </a:p>
          <a:p>
            <a:r>
              <a:rPr lang="en-GB" sz="800" b="1" dirty="0">
                <a:latin typeface="+mn-lt"/>
              </a:rPr>
              <a:t>B11. Thinking about the current pandemic, please tell us if you do more / less / the same of the following as you did pre-Covid. </a:t>
            </a:r>
            <a:endParaRPr lang="en-US" sz="800" dirty="0">
              <a:latin typeface="+mn-lt"/>
            </a:endParaRPr>
          </a:p>
          <a:p>
            <a:endParaRPr lang="en-GB" sz="800" b="1" dirty="0">
              <a:latin typeface="+mn-lt"/>
            </a:endParaRPr>
          </a:p>
        </p:txBody>
      </p:sp>
      <p:sp>
        <p:nvSpPr>
          <p:cNvPr id="7" name="TextBox 6">
            <a:extLst>
              <a:ext uri="{FF2B5EF4-FFF2-40B4-BE49-F238E27FC236}">
                <a16:creationId xmlns:a16="http://schemas.microsoft.com/office/drawing/2014/main" id="{D4D4D3AE-434B-4845-AEBC-B11209311015}"/>
              </a:ext>
            </a:extLst>
          </p:cNvPr>
          <p:cNvSpPr txBox="1"/>
          <p:nvPr/>
        </p:nvSpPr>
        <p:spPr>
          <a:xfrm>
            <a:off x="2234681" y="1523740"/>
            <a:ext cx="5616623" cy="276999"/>
          </a:xfrm>
          <a:prstGeom prst="rect">
            <a:avLst/>
          </a:prstGeom>
          <a:noFill/>
        </p:spPr>
        <p:txBody>
          <a:bodyPr wrap="square" rtlCol="0">
            <a:spAutoFit/>
          </a:bodyPr>
          <a:lstStyle/>
          <a:p>
            <a:pPr algn="ctr"/>
            <a:r>
              <a:rPr lang="en-GB" sz="1200" b="1" dirty="0">
                <a:latin typeface="+mn-lt"/>
              </a:rPr>
              <a:t>Activities</a:t>
            </a:r>
          </a:p>
        </p:txBody>
      </p:sp>
      <p:graphicFrame>
        <p:nvGraphicFramePr>
          <p:cNvPr id="8" name="Chart 7">
            <a:extLst>
              <a:ext uri="{FF2B5EF4-FFF2-40B4-BE49-F238E27FC236}">
                <a16:creationId xmlns:a16="http://schemas.microsoft.com/office/drawing/2014/main" id="{B4D900A0-6D9B-4105-8B48-F8337EE3CCB7}"/>
              </a:ext>
            </a:extLst>
          </p:cNvPr>
          <p:cNvGraphicFramePr>
            <a:graphicFrameLocks/>
          </p:cNvGraphicFramePr>
          <p:nvPr>
            <p:extLst>
              <p:ext uri="{D42A27DB-BD31-4B8C-83A1-F6EECF244321}">
                <p14:modId xmlns:p14="http://schemas.microsoft.com/office/powerpoint/2010/main" val="2057306772"/>
              </p:ext>
            </p:extLst>
          </p:nvPr>
        </p:nvGraphicFramePr>
        <p:xfrm>
          <a:off x="228194" y="2170017"/>
          <a:ext cx="8892480" cy="4027794"/>
        </p:xfrm>
        <a:graphic>
          <a:graphicData uri="http://schemas.openxmlformats.org/drawingml/2006/chart">
            <c:chart xmlns:c="http://schemas.openxmlformats.org/drawingml/2006/chart" xmlns:r="http://schemas.openxmlformats.org/officeDocument/2006/relationships" r:id="rId2"/>
          </a:graphicData>
        </a:graphic>
      </p:graphicFrame>
      <p:sp>
        <p:nvSpPr>
          <p:cNvPr id="9" name="Parallelogram 8">
            <a:extLst>
              <a:ext uri="{FF2B5EF4-FFF2-40B4-BE49-F238E27FC236}">
                <a16:creationId xmlns:a16="http://schemas.microsoft.com/office/drawing/2014/main" id="{7905E6B4-A714-47FE-8A11-676A99EFDEF6}"/>
              </a:ext>
            </a:extLst>
          </p:cNvPr>
          <p:cNvSpPr/>
          <p:nvPr/>
        </p:nvSpPr>
        <p:spPr bwMode="auto">
          <a:xfrm>
            <a:off x="80226" y="1648953"/>
            <a:ext cx="2043502" cy="315453"/>
          </a:xfrm>
          <a:prstGeom prst="parallelogram">
            <a:avLst>
              <a:gd name="adj" fmla="val 19602"/>
            </a:avLst>
          </a:prstGeom>
          <a:solidFill>
            <a:srgbClr val="840B55"/>
          </a:solidFill>
          <a:ln w="9525" cap="flat" cmpd="sng" algn="ctr">
            <a:noFill/>
            <a:prstDash val="solid"/>
            <a:round/>
            <a:headEnd type="none" w="med" len="med"/>
            <a:tailEnd type="none" w="med" len="med"/>
          </a:ln>
          <a:effectLst/>
          <a:extLst/>
        </p:spPr>
        <p:txBody>
          <a:bodyPr wrap="square" lIns="18000" tIns="18000" rIns="18000" bIns="18000" anchor="ctr">
            <a:spAutoFit/>
          </a:bodyPr>
          <a:lstStyle/>
          <a:p>
            <a:pPr lvl="0" algn="ctr" fontAlgn="auto">
              <a:lnSpc>
                <a:spcPct val="150000"/>
              </a:lnSpc>
              <a:spcBef>
                <a:spcPts val="0"/>
              </a:spcBef>
              <a:spcAft>
                <a:spcPts val="0"/>
              </a:spcAft>
              <a:defRPr/>
            </a:pPr>
            <a:r>
              <a:rPr lang="en-GB" sz="1100" b="1" dirty="0">
                <a:solidFill>
                  <a:srgbClr val="FFFFFF"/>
                </a:solidFill>
                <a:latin typeface="Verdana"/>
                <a:ea typeface="ＭＳ Ｐゴシック"/>
              </a:rPr>
              <a:t>August 2021</a:t>
            </a:r>
          </a:p>
        </p:txBody>
      </p:sp>
    </p:spTree>
    <p:extLst>
      <p:ext uri="{BB962C8B-B14F-4D97-AF65-F5344CB8AC3E}">
        <p14:creationId xmlns:p14="http://schemas.microsoft.com/office/powerpoint/2010/main" val="2960612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1"/>
          <p:cNvSpPr>
            <a:spLocks noGrp="1"/>
          </p:cNvSpPr>
          <p:nvPr>
            <p:ph type="ctrTitle"/>
          </p:nvPr>
        </p:nvSpPr>
        <p:spPr/>
        <p:txBody>
          <a:bodyPr/>
          <a:lstStyle/>
          <a:p>
            <a:pPr eaLnBrk="1" hangingPunct="1"/>
            <a:endParaRPr lang="en-GB" dirty="0"/>
          </a:p>
        </p:txBody>
      </p:sp>
      <p:sp>
        <p:nvSpPr>
          <p:cNvPr id="5122" name="Subtitle 2"/>
          <p:cNvSpPr>
            <a:spLocks noGrp="1"/>
          </p:cNvSpPr>
          <p:nvPr>
            <p:ph type="subTitle" idx="1"/>
          </p:nvPr>
        </p:nvSpPr>
        <p:spPr/>
        <p:txBody>
          <a:bodyPr/>
          <a:lstStyle/>
          <a:p>
            <a:pPr eaLnBrk="1" hangingPunct="1"/>
            <a:endParaRPr lang="en-GB" dirty="0"/>
          </a:p>
        </p:txBody>
      </p:sp>
      <p:pic>
        <p:nvPicPr>
          <p:cNvPr id="5123" name="Picture 1" descr="NEW Brand PPT title page.jpg"/>
          <p:cNvPicPr>
            <a:picLocks noChangeAspect="1"/>
          </p:cNvPicPr>
          <p:nvPr/>
        </p:nvPicPr>
        <p:blipFill>
          <a:blip r:embed="rId3"/>
          <a:srcRect/>
          <a:stretch>
            <a:fillRect/>
          </a:stretch>
        </p:blipFill>
        <p:spPr bwMode="auto">
          <a:xfrm>
            <a:off x="12700" y="0"/>
            <a:ext cx="9183688" cy="6910388"/>
          </a:xfrm>
          <a:prstGeom prst="rect">
            <a:avLst/>
          </a:prstGeom>
          <a:noFill/>
          <a:ln w="9525">
            <a:noFill/>
            <a:miter lim="800000"/>
            <a:headEnd/>
            <a:tailEnd/>
          </a:ln>
        </p:spPr>
      </p:pic>
      <p:sp>
        <p:nvSpPr>
          <p:cNvPr id="7" name="Title Placeholder 1">
            <a:extLst>
              <a:ext uri="{FF2B5EF4-FFF2-40B4-BE49-F238E27FC236}">
                <a16:creationId xmlns:a16="http://schemas.microsoft.com/office/drawing/2014/main" id="{985D4409-EF2C-4A5D-83C8-6E7095234230}"/>
              </a:ext>
            </a:extLst>
          </p:cNvPr>
          <p:cNvSpPr txBox="1">
            <a:spLocks/>
          </p:cNvSpPr>
          <p:nvPr/>
        </p:nvSpPr>
        <p:spPr bwMode="auto">
          <a:xfrm>
            <a:off x="250652" y="2706211"/>
            <a:ext cx="8352928" cy="796925"/>
          </a:xfrm>
          <a:prstGeom prst="rect">
            <a:avLst/>
          </a:prstGeom>
          <a:noFill/>
          <a:ln w="9525">
            <a:noFill/>
            <a:miter lim="800000"/>
            <a:headEnd/>
            <a:tailEnd/>
          </a:ln>
        </p:spPr>
        <p:txBody>
          <a:bodyPr/>
          <a:lstStyle/>
          <a:p>
            <a:r>
              <a:rPr lang="en-GB" altLang="en-US" sz="3200" dirty="0">
                <a:solidFill>
                  <a:srgbClr val="00AEC7"/>
                </a:solidFill>
                <a:latin typeface="Verdana" pitchFamily="34" charset="0"/>
              </a:rPr>
              <a:t>Coronavirus Student Survey phase 5 </a:t>
            </a:r>
          </a:p>
          <a:p>
            <a:r>
              <a:rPr lang="en-GB" altLang="en-US" sz="3200" dirty="0">
                <a:solidFill>
                  <a:srgbClr val="00AEC7"/>
                </a:solidFill>
                <a:latin typeface="Verdana" pitchFamily="34" charset="0"/>
              </a:rPr>
              <a:t>July and August 2021</a:t>
            </a:r>
          </a:p>
          <a:p>
            <a:endParaRPr lang="en-GB" altLang="en-US" sz="3200" dirty="0">
              <a:solidFill>
                <a:srgbClr val="00AEC7"/>
              </a:solidFill>
              <a:latin typeface="Verdana" pitchFamily="34" charset="0"/>
            </a:endParaRPr>
          </a:p>
          <a:p>
            <a:r>
              <a:rPr lang="en-GB" altLang="en-US" sz="3200" dirty="0">
                <a:solidFill>
                  <a:srgbClr val="00AEC7"/>
                </a:solidFill>
                <a:latin typeface="Verdana" pitchFamily="34" charset="0"/>
              </a:rPr>
              <a:t>Scotland Report</a:t>
            </a:r>
          </a:p>
          <a:p>
            <a:endParaRPr lang="en-GB" altLang="en-US" sz="3200" dirty="0">
              <a:solidFill>
                <a:srgbClr val="00AEC7"/>
              </a:solidFill>
              <a:latin typeface="Verdana" pitchFamily="34" charset="0"/>
            </a:endParaRPr>
          </a:p>
          <a:p>
            <a:r>
              <a:rPr lang="en-GB" altLang="en-US" sz="1600" b="1" dirty="0">
                <a:solidFill>
                  <a:srgbClr val="00677F"/>
                </a:solidFill>
                <a:latin typeface="Verdana" pitchFamily="34" charset="0"/>
              </a:rPr>
              <a:t>July and August 2021</a:t>
            </a:r>
            <a:endParaRPr lang="en-GB" altLang="en-US" sz="1600" dirty="0">
              <a:solidFill>
                <a:srgbClr val="00677F"/>
              </a:solidFill>
              <a:latin typeface="Verdana" pitchFamily="34" charset="0"/>
            </a:endParaRPr>
          </a:p>
          <a:p>
            <a:endParaRPr lang="en-GB" altLang="en-US" sz="3200" dirty="0">
              <a:solidFill>
                <a:srgbClr val="00AEC7"/>
              </a:solidFill>
              <a:latin typeface="Verdana" pitchFamily="34" charset="0"/>
            </a:endParaRPr>
          </a:p>
        </p:txBody>
      </p:sp>
      <p:pic>
        <p:nvPicPr>
          <p:cNvPr id="9" name="Picture 8">
            <a:extLst>
              <a:ext uri="{FF2B5EF4-FFF2-40B4-BE49-F238E27FC236}">
                <a16:creationId xmlns:a16="http://schemas.microsoft.com/office/drawing/2014/main" id="{1EFDA55A-4BAA-4179-AED3-5E746C15FEFA}"/>
              </a:ext>
            </a:extLst>
          </p:cNvPr>
          <p:cNvPicPr>
            <a:picLocks noChangeAspect="1"/>
          </p:cNvPicPr>
          <p:nvPr/>
        </p:nvPicPr>
        <p:blipFill>
          <a:blip r:embed="rId4"/>
          <a:stretch>
            <a:fillRect/>
          </a:stretch>
        </p:blipFill>
        <p:spPr>
          <a:xfrm>
            <a:off x="5682962" y="162953"/>
            <a:ext cx="2880320" cy="1088121"/>
          </a:xfrm>
          <a:prstGeom prst="rect">
            <a:avLst/>
          </a:prstGeom>
        </p:spPr>
      </p:pic>
    </p:spTree>
    <p:extLst>
      <p:ext uri="{BB962C8B-B14F-4D97-AF65-F5344CB8AC3E}">
        <p14:creationId xmlns:p14="http://schemas.microsoft.com/office/powerpoint/2010/main" val="600077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0080" y="371817"/>
            <a:ext cx="7988300" cy="1008111"/>
          </a:xfrm>
        </p:spPr>
        <p:txBody>
          <a:bodyPr anchor="ctr"/>
          <a:lstStyle/>
          <a:p>
            <a:r>
              <a:rPr lang="en-GB" dirty="0"/>
              <a:t>Project Overview</a:t>
            </a:r>
          </a:p>
        </p:txBody>
      </p:sp>
      <p:sp>
        <p:nvSpPr>
          <p:cNvPr id="6" name="Parallelogram 6"/>
          <p:cNvSpPr>
            <a:spLocks noChangeArrowheads="1"/>
          </p:cNvSpPr>
          <p:nvPr/>
        </p:nvSpPr>
        <p:spPr bwMode="auto">
          <a:xfrm>
            <a:off x="242674" y="2049123"/>
            <a:ext cx="3537238" cy="3324093"/>
          </a:xfrm>
          <a:prstGeom prst="snip1Rect">
            <a:avLst/>
          </a:prstGeom>
          <a:solidFill>
            <a:srgbClr val="FFA300"/>
          </a:solidFill>
          <a:ln w="9525" algn="ctr">
            <a:noFill/>
            <a:round/>
            <a:headEnd/>
            <a:tailEnd/>
          </a:ln>
        </p:spPr>
        <p:txBody>
          <a:bodyPr lIns="68580" tIns="0" rIns="68580" bIns="0" anchor="t"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Verdana"/>
                <a:ea typeface="MS PGothic" pitchFamily="34" charset="-128"/>
              </a:rPr>
              <a:t>This is the </a:t>
            </a:r>
            <a:r>
              <a:rPr lang="en-GB" sz="1400" dirty="0">
                <a:solidFill>
                  <a:srgbClr val="FFFFFF"/>
                </a:solidFill>
                <a:latin typeface="Verdana"/>
              </a:rPr>
              <a:t>fifth</a:t>
            </a:r>
            <a:r>
              <a:rPr kumimoji="0" lang="en-GB" sz="1400" b="0" i="0" u="none" strike="noStrike" kern="1200" cap="none" spc="0" normalizeH="0" baseline="0" noProof="0" dirty="0">
                <a:ln>
                  <a:noFill/>
                </a:ln>
                <a:solidFill>
                  <a:srgbClr val="FFFFFF"/>
                </a:solidFill>
                <a:effectLst/>
                <a:uLnTx/>
                <a:uFillTx/>
                <a:latin typeface="Verdana"/>
                <a:ea typeface="MS PGothic" pitchFamily="34" charset="-128"/>
              </a:rPr>
              <a:t> survey in the series commissioned by NUS, NUS Charity and TOTUM to understand more about how students feel about the current Coronavirus (Covid-19) pandemic</a:t>
            </a:r>
            <a:r>
              <a:rPr lang="en-GB" sz="1400" dirty="0">
                <a:solidFill>
                  <a:srgbClr val="FFFFFF"/>
                </a:solidFill>
                <a:latin typeface="Verdana"/>
              </a:rPr>
              <a:t> and the impacts they are experiencing. Previous surveys – phases 1, 2 3 and 4 - took place in March, July and November 2020 and March 2021 respectively. The main focus of this report is to compare data with that a year ago in July 2020.</a:t>
            </a:r>
            <a:endParaRPr kumimoji="0" lang="en-GB" sz="1200" b="0" i="0" u="none" strike="noStrike" kern="1200" cap="none" spc="0" normalizeH="0" baseline="0" noProof="0" dirty="0">
              <a:ln>
                <a:noFill/>
              </a:ln>
              <a:solidFill>
                <a:srgbClr val="FFFFFF"/>
              </a:solidFill>
              <a:effectLst/>
              <a:uLnTx/>
              <a:uFillTx/>
              <a:latin typeface="Verdana"/>
              <a:ea typeface="MS PGothic" pitchFamily="34" charset="-128"/>
            </a:endParaRPr>
          </a:p>
        </p:txBody>
      </p:sp>
      <p:sp>
        <p:nvSpPr>
          <p:cNvPr id="7" name="Parallelogram 6"/>
          <p:cNvSpPr/>
          <p:nvPr/>
        </p:nvSpPr>
        <p:spPr bwMode="auto">
          <a:xfrm>
            <a:off x="1187624" y="1717581"/>
            <a:ext cx="1872208" cy="392377"/>
          </a:xfrm>
          <a:prstGeom prst="parallelogram">
            <a:avLst>
              <a:gd name="adj" fmla="val 19602"/>
            </a:avLst>
          </a:prstGeom>
          <a:solidFill>
            <a:srgbClr val="00AEC7"/>
          </a:solidFill>
          <a:ln w="9525" cap="flat" cmpd="sng" algn="ctr">
            <a:solidFill>
              <a:schemeClr val="bg1"/>
            </a:solidFill>
            <a:prstDash val="solid"/>
            <a:round/>
            <a:headEnd type="none" w="med" len="med"/>
            <a:tailEnd type="none" w="med" len="med"/>
          </a:ln>
          <a:effectLst/>
          <a:extLst/>
        </p:spPr>
        <p:txBody>
          <a:bodyPr wrap="square" lIns="18000" tIns="18000" rIns="18000" bIns="18000" anchor="ctr">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Verdana"/>
                <a:ea typeface="ＭＳ Ｐゴシック"/>
              </a:rPr>
              <a:t>Objectives</a:t>
            </a:r>
          </a:p>
        </p:txBody>
      </p:sp>
      <p:sp>
        <p:nvSpPr>
          <p:cNvPr id="4" name="Parallelogram 6"/>
          <p:cNvSpPr>
            <a:spLocks noChangeArrowheads="1"/>
          </p:cNvSpPr>
          <p:nvPr/>
        </p:nvSpPr>
        <p:spPr bwMode="auto">
          <a:xfrm>
            <a:off x="3923928" y="2073617"/>
            <a:ext cx="5067772" cy="3083575"/>
          </a:xfrm>
          <a:prstGeom prst="snip1Rect">
            <a:avLst/>
          </a:prstGeom>
          <a:solidFill>
            <a:srgbClr val="E10098"/>
          </a:solidFill>
          <a:ln w="9525" algn="ctr">
            <a:noFill/>
            <a:round/>
            <a:headEnd/>
            <a:tailEnd/>
          </a:ln>
        </p:spPr>
        <p:txBody>
          <a:bodyPr lIns="68580" tIns="34290" rIns="68580" bIns="34290" anchor="t"/>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Verdana" pitchFamily="34" charset="0"/>
                <a:ea typeface="MS PGothic" pitchFamily="34" charset="-128"/>
              </a:rPr>
              <a:t>A sample of 5173 was achieved across all nations.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400" b="0" i="0" u="none" strike="noStrike" kern="1200" cap="none" spc="0" normalizeH="0" baseline="0" noProof="0" dirty="0">
              <a:ln>
                <a:noFill/>
              </a:ln>
              <a:solidFill>
                <a:srgbClr val="FFFFFF"/>
              </a:solidFill>
              <a:effectLst/>
              <a:uLnTx/>
              <a:uFillTx/>
              <a:latin typeface="Verdana" pitchFamily="34" charset="0"/>
              <a:ea typeface="MS PGothic"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Verdana" pitchFamily="34" charset="0"/>
                <a:ea typeface="MS PGothic" pitchFamily="34" charset="-128"/>
              </a:rPr>
              <a:t>Respondents were given a chance to win £500 to encourage response.</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400" b="0" i="0" u="none" strike="noStrike" kern="1200" cap="none" spc="0" normalizeH="0" baseline="0" noProof="0" dirty="0">
              <a:ln>
                <a:noFill/>
              </a:ln>
              <a:solidFill>
                <a:srgbClr val="FFFFFF"/>
              </a:solidFill>
              <a:effectLst/>
              <a:uLnTx/>
              <a:uFillTx/>
              <a:latin typeface="Verdana" pitchFamily="34" charset="0"/>
              <a:ea typeface="MS PGothic"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Verdana" pitchFamily="34" charset="0"/>
                <a:ea typeface="MS PGothic" pitchFamily="34" charset="-128"/>
              </a:rPr>
              <a:t>The survey was promoted via the NUS Student database, the TOTUM database,  and through NUS channels.</a:t>
            </a:r>
            <a:endParaRPr kumimoji="0" lang="en-GB" sz="1400" b="1" i="0" u="none" strike="noStrike" kern="1200" cap="none" spc="0" normalizeH="0" baseline="0" noProof="0" dirty="0">
              <a:ln>
                <a:noFill/>
              </a:ln>
              <a:solidFill>
                <a:srgbClr val="FFFFFF"/>
              </a:solidFill>
              <a:effectLst/>
              <a:uLnTx/>
              <a:uFillTx/>
              <a:latin typeface="Verdana" pitchFamily="34" charset="0"/>
              <a:ea typeface="MS PGothic"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400" b="0" i="0" u="none" strike="noStrike" kern="1200" cap="none" spc="0" normalizeH="0" baseline="0" noProof="0" dirty="0">
              <a:ln>
                <a:noFill/>
              </a:ln>
              <a:solidFill>
                <a:srgbClr val="FFFFFF"/>
              </a:solidFill>
              <a:effectLst/>
              <a:uLnTx/>
              <a:uFillTx/>
              <a:latin typeface="Verdana" pitchFamily="34" charset="0"/>
              <a:ea typeface="MS PGothic"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Verdana" pitchFamily="34" charset="0"/>
                <a:ea typeface="MS PGothic" pitchFamily="34" charset="-128"/>
              </a:rPr>
              <a:t>The survey took around 20</a:t>
            </a:r>
            <a:r>
              <a:rPr kumimoji="0" lang="en-GB" sz="1400" b="1" i="0" u="none" strike="noStrike" kern="1200" cap="none" spc="0" normalizeH="0" baseline="0" noProof="0" dirty="0">
                <a:ln>
                  <a:noFill/>
                </a:ln>
                <a:solidFill>
                  <a:srgbClr val="FFFFFF"/>
                </a:solidFill>
                <a:effectLst/>
                <a:uLnTx/>
                <a:uFillTx/>
                <a:latin typeface="Verdana" pitchFamily="34" charset="0"/>
                <a:ea typeface="MS PGothic" pitchFamily="34" charset="-128"/>
              </a:rPr>
              <a:t> </a:t>
            </a:r>
            <a:r>
              <a:rPr kumimoji="0" lang="en-GB" sz="1400" i="0" u="none" strike="noStrike" kern="1200" cap="none" spc="0" normalizeH="0" baseline="0" noProof="0" dirty="0">
                <a:ln>
                  <a:noFill/>
                </a:ln>
                <a:solidFill>
                  <a:srgbClr val="FFFFFF"/>
                </a:solidFill>
                <a:effectLst/>
                <a:uLnTx/>
                <a:uFillTx/>
                <a:latin typeface="Verdana" pitchFamily="34" charset="0"/>
                <a:ea typeface="MS PGothic" pitchFamily="34" charset="-128"/>
              </a:rPr>
              <a:t>minutes</a:t>
            </a:r>
            <a:r>
              <a:rPr kumimoji="0" lang="en-GB" sz="1400" b="1" i="0" u="none" strike="noStrike" kern="1200" cap="none" spc="0" normalizeH="0" baseline="0" noProof="0" dirty="0">
                <a:ln>
                  <a:noFill/>
                </a:ln>
                <a:solidFill>
                  <a:srgbClr val="FFFFFF"/>
                </a:solidFill>
                <a:effectLst/>
                <a:uLnTx/>
                <a:uFillTx/>
                <a:latin typeface="Verdana" pitchFamily="34" charset="0"/>
                <a:ea typeface="MS PGothic" pitchFamily="34" charset="-128"/>
              </a:rPr>
              <a:t> </a:t>
            </a:r>
            <a:r>
              <a:rPr kumimoji="0" lang="en-GB" sz="1400" b="0" i="0" u="none" strike="noStrike" kern="1200" cap="none" spc="0" normalizeH="0" baseline="0" noProof="0" dirty="0">
                <a:ln>
                  <a:noFill/>
                </a:ln>
                <a:solidFill>
                  <a:srgbClr val="FFFFFF"/>
                </a:solidFill>
                <a:effectLst/>
                <a:uLnTx/>
                <a:uFillTx/>
                <a:latin typeface="Verdana" pitchFamily="34" charset="0"/>
                <a:ea typeface="MS PGothic" pitchFamily="34" charset="-128"/>
              </a:rPr>
              <a:t>to complete and was in field from </a:t>
            </a:r>
            <a:r>
              <a:rPr lang="en-GB" sz="1400" dirty="0">
                <a:solidFill>
                  <a:srgbClr val="FFFFFF"/>
                </a:solidFill>
                <a:latin typeface="Verdana" pitchFamily="34" charset="0"/>
              </a:rPr>
              <a:t>20</a:t>
            </a:r>
            <a:r>
              <a:rPr lang="en-GB" sz="1400" baseline="30000" dirty="0">
                <a:solidFill>
                  <a:srgbClr val="FFFFFF"/>
                </a:solidFill>
                <a:latin typeface="Verdana" pitchFamily="34" charset="0"/>
              </a:rPr>
              <a:t>th</a:t>
            </a:r>
            <a:r>
              <a:rPr lang="en-GB" sz="1400" dirty="0">
                <a:solidFill>
                  <a:srgbClr val="FFFFFF"/>
                </a:solidFill>
                <a:latin typeface="Verdana" pitchFamily="34" charset="0"/>
              </a:rPr>
              <a:t> July to 19</a:t>
            </a:r>
            <a:r>
              <a:rPr lang="en-GB" sz="1400" baseline="30000" dirty="0">
                <a:solidFill>
                  <a:srgbClr val="FFFFFF"/>
                </a:solidFill>
                <a:latin typeface="Verdana" pitchFamily="34" charset="0"/>
              </a:rPr>
              <a:t>th</a:t>
            </a:r>
            <a:r>
              <a:rPr lang="en-GB" sz="1400" dirty="0">
                <a:solidFill>
                  <a:srgbClr val="FFFFFF"/>
                </a:solidFill>
                <a:latin typeface="Verdana" pitchFamily="34" charset="0"/>
              </a:rPr>
              <a:t> August </a:t>
            </a:r>
            <a:r>
              <a:rPr kumimoji="0" lang="en-GB" sz="1400" b="0" i="0" u="none" strike="noStrike" kern="1200" cap="none" spc="0" normalizeH="0" baseline="0" noProof="0" dirty="0">
                <a:ln>
                  <a:noFill/>
                </a:ln>
                <a:solidFill>
                  <a:srgbClr val="FFFFFF"/>
                </a:solidFill>
                <a:effectLst/>
                <a:uLnTx/>
                <a:uFillTx/>
                <a:latin typeface="Verdana" pitchFamily="34" charset="0"/>
                <a:ea typeface="MS PGothic" pitchFamily="34" charset="-128"/>
              </a:rPr>
              <a:t>2021</a:t>
            </a:r>
          </a:p>
        </p:txBody>
      </p:sp>
      <p:sp>
        <p:nvSpPr>
          <p:cNvPr id="5" name="Parallelogram 4"/>
          <p:cNvSpPr/>
          <p:nvPr/>
        </p:nvSpPr>
        <p:spPr bwMode="auto">
          <a:xfrm>
            <a:off x="5506883" y="1759857"/>
            <a:ext cx="2016224" cy="392377"/>
          </a:xfrm>
          <a:prstGeom prst="parallelogram">
            <a:avLst>
              <a:gd name="adj" fmla="val 19602"/>
            </a:avLst>
          </a:prstGeom>
          <a:solidFill>
            <a:srgbClr val="00AEC7"/>
          </a:solidFill>
          <a:ln w="9525" cap="flat" cmpd="sng" algn="ctr">
            <a:solidFill>
              <a:schemeClr val="bg1"/>
            </a:solidFill>
            <a:prstDash val="solid"/>
            <a:round/>
            <a:headEnd type="none" w="med" len="med"/>
            <a:tailEnd type="none" w="med" len="med"/>
          </a:ln>
          <a:effectLst/>
          <a:extLst/>
        </p:spPr>
        <p:txBody>
          <a:bodyPr wrap="square" lIns="18000" tIns="18000" rIns="18000" bIns="18000" anchor="ctr">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Verdana"/>
                <a:ea typeface="ＭＳ Ｐゴシック"/>
              </a:rPr>
              <a:t>Methodology</a:t>
            </a:r>
          </a:p>
        </p:txBody>
      </p:sp>
      <p:sp>
        <p:nvSpPr>
          <p:cNvPr id="10" name="Parallelogram 6">
            <a:extLst>
              <a:ext uri="{FF2B5EF4-FFF2-40B4-BE49-F238E27FC236}">
                <a16:creationId xmlns:a16="http://schemas.microsoft.com/office/drawing/2014/main" id="{42EE66CA-A6AA-485D-A32A-F4D245F5BC60}"/>
              </a:ext>
            </a:extLst>
          </p:cNvPr>
          <p:cNvSpPr>
            <a:spLocks noChangeArrowheads="1"/>
          </p:cNvSpPr>
          <p:nvPr/>
        </p:nvSpPr>
        <p:spPr bwMode="auto">
          <a:xfrm>
            <a:off x="242674" y="5661248"/>
            <a:ext cx="3394445" cy="707836"/>
          </a:xfrm>
          <a:prstGeom prst="snip1Rect">
            <a:avLst/>
          </a:prstGeom>
          <a:solidFill>
            <a:srgbClr val="84BD00"/>
          </a:solidFill>
          <a:ln w="9525" algn="ctr">
            <a:noFill/>
            <a:round/>
            <a:headEnd/>
            <a:tailEnd/>
          </a:ln>
        </p:spPr>
        <p:txBody>
          <a:bodyPr lIns="68580" tIns="0" rIns="68580" bIns="0" anchor="ctr" anchorCtr="0"/>
          <a:lstStyle/>
          <a:p>
            <a:pPr eaLnBrk="1" fontAlgn="auto" hangingPunct="1">
              <a:spcBef>
                <a:spcPct val="30000"/>
              </a:spcBef>
              <a:spcAft>
                <a:spcPts val="0"/>
              </a:spcAft>
              <a:buClr>
                <a:srgbClr val="006600"/>
              </a:buClr>
            </a:pPr>
            <a:r>
              <a:rPr lang="en-GB" sz="1400" dirty="0">
                <a:solidFill>
                  <a:schemeClr val="bg1"/>
                </a:solidFill>
                <a:latin typeface="+mn-lt"/>
                <a:ea typeface="Verdana" panose="020B0604030504040204" pitchFamily="34" charset="0"/>
                <a:cs typeface="Verdana" panose="020B0604030504040204" pitchFamily="34" charset="0"/>
              </a:rPr>
              <a:t>For Scotland we achieved a sample of 354 students</a:t>
            </a:r>
            <a:endParaRPr lang="en-GB" sz="1200" dirty="0">
              <a:solidFill>
                <a:schemeClr val="bg1"/>
              </a:solidFill>
              <a:latin typeface="+mj-lt"/>
            </a:endParaRPr>
          </a:p>
        </p:txBody>
      </p:sp>
    </p:spTree>
    <p:extLst>
      <p:ext uri="{BB962C8B-B14F-4D97-AF65-F5344CB8AC3E}">
        <p14:creationId xmlns:p14="http://schemas.microsoft.com/office/powerpoint/2010/main" val="2054387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4" name="Picture 1" descr="NEW Brand PPT divider heading 3.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0" y="0"/>
            <a:ext cx="9183688"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Placeholder 1"/>
          <p:cNvSpPr txBox="1">
            <a:spLocks/>
          </p:cNvSpPr>
          <p:nvPr/>
        </p:nvSpPr>
        <p:spPr bwMode="auto">
          <a:xfrm>
            <a:off x="35496" y="2069157"/>
            <a:ext cx="7344816"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3200" dirty="0">
                <a:solidFill>
                  <a:schemeClr val="bg1"/>
                </a:solidFill>
                <a:latin typeface="Verdana" panose="020B0604030504040204" pitchFamily="34" charset="0"/>
                <a:ea typeface="Verdana" panose="020B0604030504040204" pitchFamily="34" charset="0"/>
                <a:cs typeface="Verdana" panose="020B0604030504040204" pitchFamily="34" charset="0"/>
              </a:rPr>
              <a:t>Health, wellbeing &amp; welfare</a:t>
            </a:r>
            <a:endPar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77418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4"/>
          <p:cNvSpPr txBox="1">
            <a:spLocks noChangeArrowheads="1"/>
          </p:cNvSpPr>
          <p:nvPr/>
        </p:nvSpPr>
        <p:spPr bwMode="auto">
          <a:xfrm>
            <a:off x="1763688" y="1755458"/>
            <a:ext cx="5184575" cy="276999"/>
          </a:xfrm>
          <a:prstGeom prst="rect">
            <a:avLst/>
          </a:prstGeom>
          <a:noFill/>
          <a:ln w="9525">
            <a:noFill/>
            <a:miter lim="800000"/>
            <a:headEnd/>
            <a:tailEnd/>
          </a:ln>
        </p:spPr>
        <p:txBody>
          <a:bodyPr wrap="square">
            <a:spAutoFit/>
          </a:bodyPr>
          <a:lstStyle/>
          <a:p>
            <a:pPr algn="ctr"/>
            <a:r>
              <a:rPr lang="en-GB" sz="1200" b="1" dirty="0">
                <a:latin typeface="Verdana" pitchFamily="34" charset="0"/>
              </a:rPr>
              <a:t>Vaccination status</a:t>
            </a:r>
          </a:p>
        </p:txBody>
      </p:sp>
      <p:sp>
        <p:nvSpPr>
          <p:cNvPr id="8" name="Title 1"/>
          <p:cNvSpPr>
            <a:spLocks noGrp="1"/>
          </p:cNvSpPr>
          <p:nvPr>
            <p:ph type="ctrTitle"/>
          </p:nvPr>
        </p:nvSpPr>
        <p:spPr>
          <a:xfrm>
            <a:off x="420299" y="369438"/>
            <a:ext cx="8373129" cy="1008062"/>
          </a:xfrm>
          <a:extLst/>
        </p:spPr>
        <p:txBody>
          <a:bodyPr anchor="ctr"/>
          <a:lstStyle/>
          <a:p>
            <a:pPr eaLnBrk="1" fontAlgn="auto" hangingPunct="1">
              <a:spcBef>
                <a:spcPts val="0"/>
              </a:spcBef>
              <a:spcAft>
                <a:spcPts val="0"/>
              </a:spcAft>
              <a:defRPr/>
            </a:pPr>
            <a:r>
              <a:rPr lang="en-GB" sz="1400" kern="1200" dirty="0">
                <a:solidFill>
                  <a:prstClr val="white"/>
                </a:solidFill>
                <a:ea typeface="+mn-ea"/>
                <a:cs typeface="+mn-cs"/>
              </a:rPr>
              <a:t>88% of students have had their first, or both their first and second Covid vaccinations. And a further 5% say they plan to have their vaccinations as soon as they can.</a:t>
            </a:r>
          </a:p>
        </p:txBody>
      </p:sp>
      <p:sp>
        <p:nvSpPr>
          <p:cNvPr id="6" name="TextBox 5"/>
          <p:cNvSpPr txBox="1">
            <a:spLocks noChangeArrowheads="1"/>
          </p:cNvSpPr>
          <p:nvPr/>
        </p:nvSpPr>
        <p:spPr bwMode="auto">
          <a:xfrm>
            <a:off x="0" y="6273225"/>
            <a:ext cx="7272338" cy="461665"/>
          </a:xfrm>
          <a:prstGeom prst="rect">
            <a:avLst/>
          </a:prstGeom>
          <a:noFill/>
          <a:ln w="9525">
            <a:noFill/>
            <a:miter lim="800000"/>
            <a:headEnd/>
            <a:tailEnd/>
          </a:ln>
        </p:spPr>
        <p:txBody>
          <a:bodyPr>
            <a:spAutoFit/>
          </a:bodyPr>
          <a:lstStyle/>
          <a:p>
            <a:r>
              <a:rPr lang="en-GB" sz="800" dirty="0">
                <a:latin typeface="+mn-lt"/>
              </a:rPr>
              <a:t>Weighted Base: 354 respondents. Balance: no response</a:t>
            </a:r>
          </a:p>
          <a:p>
            <a:r>
              <a:rPr lang="en-GB" sz="800" dirty="0">
                <a:latin typeface="+mn-lt"/>
              </a:rPr>
              <a:t> </a:t>
            </a:r>
          </a:p>
          <a:p>
            <a:pPr defTabSz="432000"/>
            <a:r>
              <a:rPr lang="en-GB" sz="800" b="1" dirty="0">
                <a:latin typeface="+mn-lt"/>
              </a:rPr>
              <a:t>B1. Which of the following applies to you? </a:t>
            </a:r>
          </a:p>
        </p:txBody>
      </p:sp>
      <p:sp>
        <p:nvSpPr>
          <p:cNvPr id="11" name="Parallelogram 10">
            <a:extLst>
              <a:ext uri="{FF2B5EF4-FFF2-40B4-BE49-F238E27FC236}">
                <a16:creationId xmlns:a16="http://schemas.microsoft.com/office/drawing/2014/main" id="{FBB14FE7-6BC9-45CA-89F2-4BDC6549A5DF}"/>
              </a:ext>
            </a:extLst>
          </p:cNvPr>
          <p:cNvSpPr/>
          <p:nvPr/>
        </p:nvSpPr>
        <p:spPr bwMode="auto">
          <a:xfrm>
            <a:off x="80225" y="1650191"/>
            <a:ext cx="2403543" cy="312977"/>
          </a:xfrm>
          <a:prstGeom prst="parallelogram">
            <a:avLst>
              <a:gd name="adj" fmla="val 19602"/>
            </a:avLst>
          </a:prstGeom>
          <a:solidFill>
            <a:srgbClr val="840B55"/>
          </a:solidFill>
          <a:ln w="9525" cap="flat" cmpd="sng" algn="ctr">
            <a:noFill/>
            <a:prstDash val="solid"/>
            <a:round/>
            <a:headEnd type="none" w="med" len="med"/>
            <a:tailEnd type="none" w="med" len="med"/>
          </a:ln>
          <a:effectLst/>
          <a:extLst/>
        </p:spPr>
        <p:txBody>
          <a:bodyPr wrap="square" lIns="18000" tIns="18000" rIns="18000" bIns="18000" anchor="ctr">
            <a:spAutoFit/>
          </a:bodyPr>
          <a:lstStyle/>
          <a:p>
            <a:pPr lvl="0" algn="ctr" fontAlgn="auto">
              <a:lnSpc>
                <a:spcPct val="150000"/>
              </a:lnSpc>
              <a:spcBef>
                <a:spcPts val="0"/>
              </a:spcBef>
              <a:spcAft>
                <a:spcPts val="0"/>
              </a:spcAft>
              <a:defRPr/>
            </a:pPr>
            <a:r>
              <a:rPr lang="en-GB" sz="1100" b="1" dirty="0">
                <a:solidFill>
                  <a:srgbClr val="FFFFFF"/>
                </a:solidFill>
                <a:latin typeface="Verdana"/>
                <a:ea typeface="ＭＳ Ｐゴシック"/>
              </a:rPr>
              <a:t>New for August 2021</a:t>
            </a:r>
          </a:p>
        </p:txBody>
      </p:sp>
      <p:graphicFrame>
        <p:nvGraphicFramePr>
          <p:cNvPr id="9" name="Chart 6">
            <a:extLst>
              <a:ext uri="{FF2B5EF4-FFF2-40B4-BE49-F238E27FC236}">
                <a16:creationId xmlns:a16="http://schemas.microsoft.com/office/drawing/2014/main" id="{ADDBD064-4107-4769-9D7B-E6D7F2F081A6}"/>
              </a:ext>
            </a:extLst>
          </p:cNvPr>
          <p:cNvGraphicFramePr>
            <a:graphicFrameLocks/>
          </p:cNvGraphicFramePr>
          <p:nvPr>
            <p:extLst>
              <p:ext uri="{D42A27DB-BD31-4B8C-83A1-F6EECF244321}">
                <p14:modId xmlns:p14="http://schemas.microsoft.com/office/powerpoint/2010/main" val="1185586926"/>
              </p:ext>
            </p:extLst>
          </p:nvPr>
        </p:nvGraphicFramePr>
        <p:xfrm>
          <a:off x="80226" y="1995711"/>
          <a:ext cx="8496945" cy="40322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81433700"/>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4"/>
          <p:cNvSpPr txBox="1">
            <a:spLocks noChangeArrowheads="1"/>
          </p:cNvSpPr>
          <p:nvPr/>
        </p:nvSpPr>
        <p:spPr bwMode="auto">
          <a:xfrm>
            <a:off x="2267744" y="1628800"/>
            <a:ext cx="5184575" cy="276999"/>
          </a:xfrm>
          <a:prstGeom prst="rect">
            <a:avLst/>
          </a:prstGeom>
          <a:noFill/>
          <a:ln w="9525">
            <a:noFill/>
            <a:miter lim="800000"/>
            <a:headEnd/>
            <a:tailEnd/>
          </a:ln>
        </p:spPr>
        <p:txBody>
          <a:bodyPr wrap="square">
            <a:spAutoFit/>
          </a:bodyPr>
          <a:lstStyle/>
          <a:p>
            <a:pPr algn="ctr"/>
            <a:r>
              <a:rPr lang="en-GB" sz="1200" b="1" dirty="0">
                <a:latin typeface="Verdana" pitchFamily="34" charset="0"/>
              </a:rPr>
              <a:t>Feelings towards contracting the Coronavirus (Covid-19)</a:t>
            </a:r>
          </a:p>
        </p:txBody>
      </p:sp>
      <p:sp>
        <p:nvSpPr>
          <p:cNvPr id="8" name="Title 1"/>
          <p:cNvSpPr>
            <a:spLocks noGrp="1"/>
          </p:cNvSpPr>
          <p:nvPr>
            <p:ph type="ctrTitle"/>
          </p:nvPr>
        </p:nvSpPr>
        <p:spPr>
          <a:xfrm>
            <a:off x="420299" y="369438"/>
            <a:ext cx="8373129" cy="1008062"/>
          </a:xfrm>
          <a:extLst/>
        </p:spPr>
        <p:txBody>
          <a:bodyPr anchor="ctr"/>
          <a:lstStyle/>
          <a:p>
            <a:pPr eaLnBrk="1" fontAlgn="auto" hangingPunct="1">
              <a:spcBef>
                <a:spcPts val="0"/>
              </a:spcBef>
              <a:spcAft>
                <a:spcPts val="0"/>
              </a:spcAft>
              <a:defRPr/>
            </a:pPr>
            <a:r>
              <a:rPr lang="en-GB" sz="1400" kern="1200" dirty="0">
                <a:solidFill>
                  <a:prstClr val="white"/>
                </a:solidFill>
              </a:rPr>
              <a:t>Fear amongst students of contracting Coronavirus has continued to drop over the past year. Similar to previous waves, the largest proportion (around one in three) feel ‘somewhat scared’ about contracting Coronavirus and a quarter feel ‘not very scared’. </a:t>
            </a:r>
            <a:endParaRPr lang="en-GB" sz="1400" kern="1200" dirty="0">
              <a:solidFill>
                <a:prstClr val="white"/>
              </a:solidFill>
              <a:ea typeface="+mn-ea"/>
              <a:cs typeface="+mn-cs"/>
            </a:endParaRPr>
          </a:p>
        </p:txBody>
      </p:sp>
      <p:sp>
        <p:nvSpPr>
          <p:cNvPr id="6" name="TextBox 5"/>
          <p:cNvSpPr txBox="1">
            <a:spLocks noChangeArrowheads="1"/>
          </p:cNvSpPr>
          <p:nvPr/>
        </p:nvSpPr>
        <p:spPr bwMode="auto">
          <a:xfrm>
            <a:off x="0" y="6273225"/>
            <a:ext cx="7272338" cy="584775"/>
          </a:xfrm>
          <a:prstGeom prst="rect">
            <a:avLst/>
          </a:prstGeom>
          <a:noFill/>
          <a:ln w="9525">
            <a:noFill/>
            <a:miter lim="800000"/>
            <a:headEnd/>
            <a:tailEnd/>
          </a:ln>
        </p:spPr>
        <p:txBody>
          <a:bodyPr>
            <a:spAutoFit/>
          </a:bodyPr>
          <a:lstStyle/>
          <a:p>
            <a:r>
              <a:rPr lang="en-GB" sz="800" dirty="0">
                <a:latin typeface="+mn-lt"/>
              </a:rPr>
              <a:t>Weighted Base: 355 respondents. Balance: no response</a:t>
            </a:r>
          </a:p>
          <a:p>
            <a:r>
              <a:rPr lang="en-GB" sz="800" dirty="0">
                <a:latin typeface="+mn-lt"/>
              </a:rPr>
              <a:t> </a:t>
            </a:r>
          </a:p>
          <a:p>
            <a:pPr defTabSz="432000"/>
            <a:r>
              <a:rPr lang="en-GB" sz="800" b="1" dirty="0">
                <a:latin typeface="+mn-lt"/>
              </a:rPr>
              <a:t>B2. Which, if any, of the following statements best describes your feelings towards contracting the Coronavirus (Covid-19)?</a:t>
            </a:r>
          </a:p>
        </p:txBody>
      </p:sp>
      <p:sp>
        <p:nvSpPr>
          <p:cNvPr id="11" name="Parallelogram 10">
            <a:extLst>
              <a:ext uri="{FF2B5EF4-FFF2-40B4-BE49-F238E27FC236}">
                <a16:creationId xmlns:a16="http://schemas.microsoft.com/office/drawing/2014/main" id="{FBB14FE7-6BC9-45CA-89F2-4BDC6549A5DF}"/>
              </a:ext>
            </a:extLst>
          </p:cNvPr>
          <p:cNvSpPr/>
          <p:nvPr/>
        </p:nvSpPr>
        <p:spPr bwMode="auto">
          <a:xfrm>
            <a:off x="80226" y="1458276"/>
            <a:ext cx="2043502" cy="696807"/>
          </a:xfrm>
          <a:prstGeom prst="parallelogram">
            <a:avLst>
              <a:gd name="adj" fmla="val 19602"/>
            </a:avLst>
          </a:prstGeom>
          <a:solidFill>
            <a:srgbClr val="840B55"/>
          </a:solidFill>
          <a:ln w="9525" cap="flat" cmpd="sng" algn="ctr">
            <a:noFill/>
            <a:prstDash val="solid"/>
            <a:round/>
            <a:headEnd type="none" w="med" len="med"/>
            <a:tailEnd type="none" w="med" len="med"/>
          </a:ln>
          <a:effectLst/>
          <a:extLst/>
        </p:spPr>
        <p:txBody>
          <a:bodyPr wrap="square" lIns="18000" tIns="18000" rIns="18000" bIns="18000" anchor="ctr">
            <a:spAutoFit/>
          </a:bodyPr>
          <a:lstStyle/>
          <a:p>
            <a:pPr lvl="0" algn="ctr" fontAlgn="auto">
              <a:lnSpc>
                <a:spcPct val="150000"/>
              </a:lnSpc>
              <a:spcBef>
                <a:spcPts val="0"/>
              </a:spcBef>
              <a:spcAft>
                <a:spcPts val="0"/>
              </a:spcAft>
              <a:defRPr/>
            </a:pPr>
            <a:r>
              <a:rPr lang="en-GB" sz="1100" b="1" dirty="0">
                <a:solidFill>
                  <a:srgbClr val="FFFFFF"/>
                </a:solidFill>
                <a:latin typeface="Verdana"/>
                <a:ea typeface="ＭＳ Ｐゴシック"/>
              </a:rPr>
              <a:t>Tracked from July 2020</a:t>
            </a:r>
          </a:p>
        </p:txBody>
      </p:sp>
      <p:graphicFrame>
        <p:nvGraphicFramePr>
          <p:cNvPr id="10" name="Chart 6">
            <a:extLst>
              <a:ext uri="{FF2B5EF4-FFF2-40B4-BE49-F238E27FC236}">
                <a16:creationId xmlns:a16="http://schemas.microsoft.com/office/drawing/2014/main" id="{DFAE6CD5-257B-4661-A231-786570606E93}"/>
              </a:ext>
            </a:extLst>
          </p:cNvPr>
          <p:cNvGraphicFramePr>
            <a:graphicFrameLocks/>
          </p:cNvGraphicFramePr>
          <p:nvPr>
            <p:extLst>
              <p:ext uri="{D42A27DB-BD31-4B8C-83A1-F6EECF244321}">
                <p14:modId xmlns:p14="http://schemas.microsoft.com/office/powerpoint/2010/main" val="1506471053"/>
              </p:ext>
            </p:extLst>
          </p:nvPr>
        </p:nvGraphicFramePr>
        <p:xfrm>
          <a:off x="107503" y="1929065"/>
          <a:ext cx="8496945" cy="42595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6388231"/>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Parallelogram 3">
            <a:extLst>
              <a:ext uri="{FF2B5EF4-FFF2-40B4-BE49-F238E27FC236}">
                <a16:creationId xmlns:a16="http://schemas.microsoft.com/office/drawing/2014/main" id="{284C5D70-60F8-46A2-952E-83E199E5D3F1}"/>
              </a:ext>
            </a:extLst>
          </p:cNvPr>
          <p:cNvSpPr/>
          <p:nvPr/>
        </p:nvSpPr>
        <p:spPr bwMode="auto">
          <a:xfrm>
            <a:off x="80226" y="1612019"/>
            <a:ext cx="2187518" cy="389321"/>
          </a:xfrm>
          <a:prstGeom prst="parallelogram">
            <a:avLst>
              <a:gd name="adj" fmla="val 19602"/>
            </a:avLst>
          </a:prstGeom>
          <a:solidFill>
            <a:srgbClr val="84BD00"/>
          </a:solidFill>
          <a:ln w="9525" cap="flat" cmpd="sng" algn="ctr">
            <a:noFill/>
            <a:prstDash val="solid"/>
            <a:round/>
            <a:headEnd type="none" w="med" len="med"/>
            <a:tailEnd type="none" w="med" len="med"/>
          </a:ln>
          <a:effectLst/>
          <a:extLst/>
        </p:spPr>
        <p:txBody>
          <a:bodyPr wrap="square" lIns="18000" tIns="18000" rIns="18000" bIns="18000" anchor="ctr">
            <a:spAutoFit/>
          </a:bodyPr>
          <a:lstStyle/>
          <a:p>
            <a:pPr lvl="0" algn="ctr" fontAlgn="auto">
              <a:lnSpc>
                <a:spcPct val="150000"/>
              </a:lnSpc>
              <a:spcBef>
                <a:spcPts val="0"/>
              </a:spcBef>
              <a:spcAft>
                <a:spcPts val="0"/>
              </a:spcAft>
              <a:defRPr/>
            </a:pPr>
            <a:r>
              <a:rPr lang="en-GB" sz="1400" b="1" dirty="0">
                <a:solidFill>
                  <a:srgbClr val="FFFFFF"/>
                </a:solidFill>
                <a:latin typeface="Verdana"/>
                <a:ea typeface="ＭＳ Ｐゴシック"/>
              </a:rPr>
              <a:t>July 20</a:t>
            </a:r>
          </a:p>
        </p:txBody>
      </p:sp>
      <p:sp>
        <p:nvSpPr>
          <p:cNvPr id="5" name="Title 1">
            <a:extLst>
              <a:ext uri="{FF2B5EF4-FFF2-40B4-BE49-F238E27FC236}">
                <a16:creationId xmlns:a16="http://schemas.microsoft.com/office/drawing/2014/main" id="{BC2D02C0-2485-4C0C-9C87-8E47616806DE}"/>
              </a:ext>
            </a:extLst>
          </p:cNvPr>
          <p:cNvSpPr>
            <a:spLocks noGrp="1"/>
          </p:cNvSpPr>
          <p:nvPr>
            <p:ph type="ctrTitle"/>
          </p:nvPr>
        </p:nvSpPr>
        <p:spPr>
          <a:xfrm>
            <a:off x="373054" y="397700"/>
            <a:ext cx="8519426" cy="1008062"/>
          </a:xfrm>
          <a:extLst/>
        </p:spPr>
        <p:txBody>
          <a:bodyPr anchor="ctr"/>
          <a:lstStyle/>
          <a:p>
            <a:pPr eaLnBrk="1" fontAlgn="auto" hangingPunct="1">
              <a:spcBef>
                <a:spcPts val="0"/>
              </a:spcBef>
              <a:spcAft>
                <a:spcPts val="0"/>
              </a:spcAft>
              <a:defRPr/>
            </a:pPr>
            <a:r>
              <a:rPr lang="en-GB" sz="1200" kern="1200" dirty="0">
                <a:solidFill>
                  <a:prstClr val="white"/>
                </a:solidFill>
                <a:ea typeface="+mn-ea"/>
                <a:cs typeface="+mn-cs"/>
              </a:rPr>
              <a:t>Within the context of Maslow’s hierarchy of needs students largely agree that their basic </a:t>
            </a:r>
            <a:r>
              <a:rPr lang="en-GB" sz="1200" kern="1200" dirty="0">
                <a:solidFill>
                  <a:prstClr val="white"/>
                </a:solidFill>
              </a:rPr>
              <a:t>(food, water, warmth) </a:t>
            </a:r>
            <a:r>
              <a:rPr lang="en-GB" sz="1200" kern="1200" dirty="0">
                <a:solidFill>
                  <a:prstClr val="white"/>
                </a:solidFill>
                <a:ea typeface="+mn-ea"/>
                <a:cs typeface="+mn-cs"/>
              </a:rPr>
              <a:t>&amp; safety needs (resources, health, property) are being met. This is with the exception of sleep - only 39% agree to some extent that they are sleeping well. Feelings of love and belonging are encouragingly high (68% agreeing they have sufficient contact with others). However feelings of esteem and self actualisation are reportedly much lower among students at present.</a:t>
            </a:r>
          </a:p>
        </p:txBody>
      </p:sp>
      <p:sp>
        <p:nvSpPr>
          <p:cNvPr id="6" name="TextBox 5">
            <a:extLst>
              <a:ext uri="{FF2B5EF4-FFF2-40B4-BE49-F238E27FC236}">
                <a16:creationId xmlns:a16="http://schemas.microsoft.com/office/drawing/2014/main" id="{21FBC7BF-53C7-46E3-A709-2671890EB7EE}"/>
              </a:ext>
            </a:extLst>
          </p:cNvPr>
          <p:cNvSpPr txBox="1"/>
          <p:nvPr/>
        </p:nvSpPr>
        <p:spPr>
          <a:xfrm>
            <a:off x="1763689" y="1500375"/>
            <a:ext cx="5616623" cy="276999"/>
          </a:xfrm>
          <a:prstGeom prst="rect">
            <a:avLst/>
          </a:prstGeom>
          <a:noFill/>
        </p:spPr>
        <p:txBody>
          <a:bodyPr wrap="square" rtlCol="0">
            <a:spAutoFit/>
          </a:bodyPr>
          <a:lstStyle/>
          <a:p>
            <a:pPr algn="ctr"/>
            <a:r>
              <a:rPr lang="en-GB" sz="1200" b="1" dirty="0">
                <a:latin typeface="+mn-lt"/>
              </a:rPr>
              <a:t>Agreement with statements</a:t>
            </a:r>
          </a:p>
        </p:txBody>
      </p:sp>
      <p:graphicFrame>
        <p:nvGraphicFramePr>
          <p:cNvPr id="7" name="Chart 7">
            <a:extLst>
              <a:ext uri="{FF2B5EF4-FFF2-40B4-BE49-F238E27FC236}">
                <a16:creationId xmlns:a16="http://schemas.microsoft.com/office/drawing/2014/main" id="{E47FEE45-EFCE-4A7B-BD08-490DD68C1E9A}"/>
              </a:ext>
            </a:extLst>
          </p:cNvPr>
          <p:cNvGraphicFramePr>
            <a:graphicFrameLocks/>
          </p:cNvGraphicFramePr>
          <p:nvPr>
            <p:extLst/>
          </p:nvPr>
        </p:nvGraphicFramePr>
        <p:xfrm>
          <a:off x="251520" y="2137510"/>
          <a:ext cx="8892480" cy="4027794"/>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27CF6F48-9306-4AFD-B28F-E8B45FDC0E46}"/>
              </a:ext>
            </a:extLst>
          </p:cNvPr>
          <p:cNvSpPr txBox="1">
            <a:spLocks noChangeArrowheads="1"/>
          </p:cNvSpPr>
          <p:nvPr/>
        </p:nvSpPr>
        <p:spPr bwMode="auto">
          <a:xfrm>
            <a:off x="0" y="6294607"/>
            <a:ext cx="7272338" cy="584775"/>
          </a:xfrm>
          <a:prstGeom prst="rect">
            <a:avLst/>
          </a:prstGeom>
          <a:noFill/>
          <a:ln w="9525">
            <a:noFill/>
            <a:miter lim="800000"/>
            <a:headEnd/>
            <a:tailEnd/>
          </a:ln>
        </p:spPr>
        <p:txBody>
          <a:bodyPr>
            <a:spAutoFit/>
          </a:bodyPr>
          <a:lstStyle/>
          <a:p>
            <a:r>
              <a:rPr lang="en-GB" sz="800" dirty="0"/>
              <a:t>Average weighted </a:t>
            </a:r>
            <a:r>
              <a:rPr lang="en-GB" sz="800" dirty="0">
                <a:latin typeface="+mn-lt"/>
              </a:rPr>
              <a:t>Base: </a:t>
            </a:r>
            <a:r>
              <a:rPr lang="en-GB" sz="800" dirty="0">
                <a:latin typeface="Verdana" pitchFamily="34" charset="0"/>
              </a:rPr>
              <a:t>165.  Balance: No response</a:t>
            </a:r>
            <a:endParaRPr lang="en-GB" sz="800" dirty="0">
              <a:latin typeface="+mn-lt"/>
            </a:endParaRPr>
          </a:p>
          <a:p>
            <a:r>
              <a:rPr lang="en-GB" sz="800" dirty="0">
                <a:latin typeface="+mn-lt"/>
              </a:rPr>
              <a:t> </a:t>
            </a:r>
          </a:p>
          <a:p>
            <a:pPr defTabSz="432000"/>
            <a:r>
              <a:rPr lang="en-GB" sz="800" b="1" dirty="0">
                <a:latin typeface="+mn-lt"/>
              </a:rPr>
              <a:t>B2. Please tell us how far you agree, if at all, with the statements below within the context of the current Coronavirus (Covid-19) pandemic?</a:t>
            </a:r>
          </a:p>
        </p:txBody>
      </p:sp>
    </p:spTree>
    <p:extLst>
      <p:ext uri="{BB962C8B-B14F-4D97-AF65-F5344CB8AC3E}">
        <p14:creationId xmlns:p14="http://schemas.microsoft.com/office/powerpoint/2010/main" val="3201848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C2D02C0-2485-4C0C-9C87-8E47616806DE}"/>
              </a:ext>
            </a:extLst>
          </p:cNvPr>
          <p:cNvSpPr>
            <a:spLocks noGrp="1"/>
          </p:cNvSpPr>
          <p:nvPr>
            <p:ph type="ctrTitle"/>
          </p:nvPr>
        </p:nvSpPr>
        <p:spPr>
          <a:xfrm>
            <a:off x="373054" y="397700"/>
            <a:ext cx="8519426" cy="1008062"/>
          </a:xfrm>
          <a:extLst/>
        </p:spPr>
        <p:txBody>
          <a:bodyPr anchor="ctr"/>
          <a:lstStyle/>
          <a:p>
            <a:pPr eaLnBrk="1" fontAlgn="auto" hangingPunct="1">
              <a:spcBef>
                <a:spcPts val="0"/>
              </a:spcBef>
              <a:spcAft>
                <a:spcPts val="0"/>
              </a:spcAft>
              <a:defRPr/>
            </a:pPr>
            <a:r>
              <a:rPr lang="en-GB" sz="1200" kern="1200" dirty="0">
                <a:solidFill>
                  <a:prstClr val="white"/>
                </a:solidFill>
              </a:rPr>
              <a:t>Students agreement with statements linked to Maslow’s Hierarchy of Needs have remained fairly constant over the past year; largely agreeing that their basic &amp; safety needs are being met. Again with the exception of sleep - only 47% agree to some extent that they are sleeping well. Feelings of love and belonging continue to be high (sufficient contact with others) and financial stability has improved (56% agreeing in July 2020 up to 66% Aug 2021). Feelings of esteem and self actualisation continue to be much lower.</a:t>
            </a:r>
            <a:endParaRPr lang="en-GB" sz="1200" kern="1200" dirty="0">
              <a:solidFill>
                <a:prstClr val="white"/>
              </a:solidFill>
              <a:ea typeface="+mn-ea"/>
              <a:cs typeface="+mn-cs"/>
            </a:endParaRPr>
          </a:p>
        </p:txBody>
      </p:sp>
      <p:sp>
        <p:nvSpPr>
          <p:cNvPr id="6" name="TextBox 5">
            <a:extLst>
              <a:ext uri="{FF2B5EF4-FFF2-40B4-BE49-F238E27FC236}">
                <a16:creationId xmlns:a16="http://schemas.microsoft.com/office/drawing/2014/main" id="{21FBC7BF-53C7-46E3-A709-2671890EB7EE}"/>
              </a:ext>
            </a:extLst>
          </p:cNvPr>
          <p:cNvSpPr txBox="1"/>
          <p:nvPr/>
        </p:nvSpPr>
        <p:spPr>
          <a:xfrm>
            <a:off x="1763689" y="1500375"/>
            <a:ext cx="5616623" cy="276999"/>
          </a:xfrm>
          <a:prstGeom prst="rect">
            <a:avLst/>
          </a:prstGeom>
          <a:noFill/>
        </p:spPr>
        <p:txBody>
          <a:bodyPr wrap="square" rtlCol="0">
            <a:spAutoFit/>
          </a:bodyPr>
          <a:lstStyle/>
          <a:p>
            <a:pPr algn="ctr"/>
            <a:r>
              <a:rPr lang="en-GB" sz="1200" b="1" dirty="0">
                <a:latin typeface="+mn-lt"/>
              </a:rPr>
              <a:t>Agreement with statements</a:t>
            </a:r>
          </a:p>
        </p:txBody>
      </p:sp>
      <p:graphicFrame>
        <p:nvGraphicFramePr>
          <p:cNvPr id="7" name="Chart 7">
            <a:extLst>
              <a:ext uri="{FF2B5EF4-FFF2-40B4-BE49-F238E27FC236}">
                <a16:creationId xmlns:a16="http://schemas.microsoft.com/office/drawing/2014/main" id="{E47FEE45-EFCE-4A7B-BD08-490DD68C1E9A}"/>
              </a:ext>
            </a:extLst>
          </p:cNvPr>
          <p:cNvGraphicFramePr>
            <a:graphicFrameLocks/>
          </p:cNvGraphicFramePr>
          <p:nvPr>
            <p:extLst>
              <p:ext uri="{D42A27DB-BD31-4B8C-83A1-F6EECF244321}">
                <p14:modId xmlns:p14="http://schemas.microsoft.com/office/powerpoint/2010/main" val="570583416"/>
              </p:ext>
            </p:extLst>
          </p:nvPr>
        </p:nvGraphicFramePr>
        <p:xfrm>
          <a:off x="251520" y="2137510"/>
          <a:ext cx="8892480" cy="4027794"/>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27CF6F48-9306-4AFD-B28F-E8B45FDC0E46}"/>
              </a:ext>
            </a:extLst>
          </p:cNvPr>
          <p:cNvSpPr txBox="1">
            <a:spLocks noChangeArrowheads="1"/>
          </p:cNvSpPr>
          <p:nvPr/>
        </p:nvSpPr>
        <p:spPr bwMode="auto">
          <a:xfrm>
            <a:off x="0" y="6294607"/>
            <a:ext cx="7272338" cy="584775"/>
          </a:xfrm>
          <a:prstGeom prst="rect">
            <a:avLst/>
          </a:prstGeom>
          <a:noFill/>
          <a:ln w="9525">
            <a:noFill/>
            <a:miter lim="800000"/>
            <a:headEnd/>
            <a:tailEnd/>
          </a:ln>
        </p:spPr>
        <p:txBody>
          <a:bodyPr>
            <a:spAutoFit/>
          </a:bodyPr>
          <a:lstStyle/>
          <a:p>
            <a:r>
              <a:rPr lang="en-GB" sz="800" dirty="0"/>
              <a:t>Average weighted </a:t>
            </a:r>
            <a:r>
              <a:rPr lang="en-GB" sz="800" dirty="0">
                <a:latin typeface="+mn-lt"/>
              </a:rPr>
              <a:t>Base: </a:t>
            </a:r>
            <a:r>
              <a:rPr lang="en-GB" sz="800" dirty="0">
                <a:latin typeface="Verdana" pitchFamily="34" charset="0"/>
              </a:rPr>
              <a:t>351 Balance: No response</a:t>
            </a:r>
            <a:endParaRPr lang="en-GB" sz="800" dirty="0">
              <a:latin typeface="+mn-lt"/>
            </a:endParaRPr>
          </a:p>
          <a:p>
            <a:r>
              <a:rPr lang="en-GB" sz="800" dirty="0">
                <a:latin typeface="+mn-lt"/>
              </a:rPr>
              <a:t> </a:t>
            </a:r>
          </a:p>
          <a:p>
            <a:pPr defTabSz="432000"/>
            <a:r>
              <a:rPr lang="en-GB" sz="800" b="1" dirty="0">
                <a:latin typeface="+mn-lt"/>
              </a:rPr>
              <a:t>B3. Please tell us how far you agree, if at all, with the statements below within the context of the current Coronavirus (Covid-19) pandemic?</a:t>
            </a:r>
          </a:p>
        </p:txBody>
      </p:sp>
      <p:sp>
        <p:nvSpPr>
          <p:cNvPr id="9" name="Parallelogram 8">
            <a:extLst>
              <a:ext uri="{FF2B5EF4-FFF2-40B4-BE49-F238E27FC236}">
                <a16:creationId xmlns:a16="http://schemas.microsoft.com/office/drawing/2014/main" id="{CCC59B33-E94F-4397-948B-A862947E6CDA}"/>
              </a:ext>
            </a:extLst>
          </p:cNvPr>
          <p:cNvSpPr/>
          <p:nvPr/>
        </p:nvSpPr>
        <p:spPr bwMode="auto">
          <a:xfrm>
            <a:off x="80226" y="1458276"/>
            <a:ext cx="2043502" cy="696807"/>
          </a:xfrm>
          <a:prstGeom prst="parallelogram">
            <a:avLst>
              <a:gd name="adj" fmla="val 19602"/>
            </a:avLst>
          </a:prstGeom>
          <a:solidFill>
            <a:srgbClr val="840B55"/>
          </a:solidFill>
          <a:ln w="9525" cap="flat" cmpd="sng" algn="ctr">
            <a:noFill/>
            <a:prstDash val="solid"/>
            <a:round/>
            <a:headEnd type="none" w="med" len="med"/>
            <a:tailEnd type="none" w="med" len="med"/>
          </a:ln>
          <a:effectLst/>
          <a:extLst/>
        </p:spPr>
        <p:txBody>
          <a:bodyPr wrap="square" lIns="18000" tIns="18000" rIns="18000" bIns="18000" anchor="ctr">
            <a:spAutoFit/>
          </a:bodyPr>
          <a:lstStyle/>
          <a:p>
            <a:pPr lvl="0" algn="ctr" fontAlgn="auto">
              <a:lnSpc>
                <a:spcPct val="150000"/>
              </a:lnSpc>
              <a:spcBef>
                <a:spcPts val="0"/>
              </a:spcBef>
              <a:spcAft>
                <a:spcPts val="0"/>
              </a:spcAft>
              <a:defRPr/>
            </a:pPr>
            <a:r>
              <a:rPr lang="en-GB" sz="1100" b="1" dirty="0">
                <a:solidFill>
                  <a:srgbClr val="FFFFFF"/>
                </a:solidFill>
                <a:latin typeface="Verdana"/>
                <a:ea typeface="ＭＳ Ｐゴシック"/>
              </a:rPr>
              <a:t>Tracked from July 2020</a:t>
            </a:r>
          </a:p>
        </p:txBody>
      </p:sp>
    </p:spTree>
    <p:extLst>
      <p:ext uri="{BB962C8B-B14F-4D97-AF65-F5344CB8AC3E}">
        <p14:creationId xmlns:p14="http://schemas.microsoft.com/office/powerpoint/2010/main" val="2682051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 name="TextBox 4"/>
          <p:cNvSpPr txBox="1">
            <a:spLocks noChangeArrowheads="1"/>
          </p:cNvSpPr>
          <p:nvPr/>
        </p:nvSpPr>
        <p:spPr bwMode="auto">
          <a:xfrm>
            <a:off x="1390622" y="1604975"/>
            <a:ext cx="6362756" cy="276999"/>
          </a:xfrm>
          <a:prstGeom prst="rect">
            <a:avLst/>
          </a:prstGeom>
          <a:noFill/>
          <a:ln w="9525">
            <a:noFill/>
            <a:miter lim="800000"/>
            <a:headEnd/>
            <a:tailEnd/>
          </a:ln>
        </p:spPr>
        <p:txBody>
          <a:bodyPr wrap="square">
            <a:spAutoFit/>
          </a:bodyPr>
          <a:lstStyle/>
          <a:p>
            <a:pPr algn="ctr"/>
            <a:r>
              <a:rPr lang="en-GB" sz="1200" b="1" dirty="0">
                <a:latin typeface="Verdana" pitchFamily="34" charset="0"/>
              </a:rPr>
              <a:t>Agreement with statements</a:t>
            </a:r>
          </a:p>
        </p:txBody>
      </p:sp>
      <p:sp>
        <p:nvSpPr>
          <p:cNvPr id="8" name="Title 1"/>
          <p:cNvSpPr>
            <a:spLocks noGrp="1"/>
          </p:cNvSpPr>
          <p:nvPr>
            <p:ph type="ctrTitle"/>
          </p:nvPr>
        </p:nvSpPr>
        <p:spPr>
          <a:xfrm>
            <a:off x="458788" y="573088"/>
            <a:ext cx="7988300" cy="1008062"/>
          </a:xfrm>
          <a:extLst/>
        </p:spPr>
        <p:txBody>
          <a:bodyPr/>
          <a:lstStyle/>
          <a:p>
            <a:pPr eaLnBrk="1" fontAlgn="auto" hangingPunct="1">
              <a:spcBef>
                <a:spcPts val="0"/>
              </a:spcBef>
              <a:spcAft>
                <a:spcPts val="0"/>
              </a:spcAft>
              <a:defRPr/>
            </a:pPr>
            <a:r>
              <a:rPr lang="en-GB" sz="1400" kern="1200" dirty="0">
                <a:solidFill>
                  <a:prstClr val="white"/>
                </a:solidFill>
                <a:ea typeface="+mn-ea"/>
                <a:cs typeface="+mn-cs"/>
              </a:rPr>
              <a:t>As was the case in March, students are more likely to be concerned about the wellbeing of their family than of themselves or their friends</a:t>
            </a:r>
          </a:p>
        </p:txBody>
      </p:sp>
      <p:sp>
        <p:nvSpPr>
          <p:cNvPr id="6" name="TextBox 5"/>
          <p:cNvSpPr txBox="1">
            <a:spLocks noChangeArrowheads="1"/>
          </p:cNvSpPr>
          <p:nvPr/>
        </p:nvSpPr>
        <p:spPr bwMode="auto">
          <a:xfrm>
            <a:off x="0" y="6118051"/>
            <a:ext cx="7272338" cy="615553"/>
          </a:xfrm>
          <a:prstGeom prst="rect">
            <a:avLst/>
          </a:prstGeom>
          <a:noFill/>
          <a:ln w="9525">
            <a:noFill/>
            <a:miter lim="800000"/>
            <a:headEnd/>
            <a:tailEnd/>
          </a:ln>
        </p:spPr>
        <p:txBody>
          <a:bodyPr>
            <a:spAutoFit/>
          </a:bodyPr>
          <a:lstStyle/>
          <a:p>
            <a:r>
              <a:rPr lang="en-GB" sz="800" dirty="0">
                <a:latin typeface="+mn-lt"/>
              </a:rPr>
              <a:t>Weighted average base: 164 Balance: No response</a:t>
            </a:r>
          </a:p>
          <a:p>
            <a:pPr defTabSz="432000"/>
            <a:r>
              <a:rPr lang="en-GB" sz="800" b="1" dirty="0">
                <a:latin typeface="+mn-lt"/>
              </a:rPr>
              <a:t>B3.</a:t>
            </a:r>
            <a:r>
              <a:rPr lang="en-GB" b="1" dirty="0"/>
              <a:t> </a:t>
            </a:r>
            <a:r>
              <a:rPr lang="en-GB" sz="800" b="1" dirty="0">
                <a:latin typeface="+mn-lt"/>
              </a:rPr>
              <a:t>How far do you agree or disagree with the following statements as a result of Coronavirus (Covid-19)?</a:t>
            </a:r>
            <a:endParaRPr lang="en-US" sz="800" dirty="0">
              <a:latin typeface="+mn-lt"/>
            </a:endParaRPr>
          </a:p>
          <a:p>
            <a:pPr defTabSz="432000"/>
            <a:endParaRPr lang="en-GB" sz="800" b="1" dirty="0">
              <a:latin typeface="+mn-lt"/>
            </a:endParaRPr>
          </a:p>
        </p:txBody>
      </p:sp>
      <p:graphicFrame>
        <p:nvGraphicFramePr>
          <p:cNvPr id="7" name="Chart 7">
            <a:extLst>
              <a:ext uri="{FF2B5EF4-FFF2-40B4-BE49-F238E27FC236}">
                <a16:creationId xmlns:a16="http://schemas.microsoft.com/office/drawing/2014/main" id="{C7D92CE5-9CB7-4316-BFD1-07016C8AAE73}"/>
              </a:ext>
            </a:extLst>
          </p:cNvPr>
          <p:cNvGraphicFramePr>
            <a:graphicFrameLocks/>
          </p:cNvGraphicFramePr>
          <p:nvPr>
            <p:extLst/>
          </p:nvPr>
        </p:nvGraphicFramePr>
        <p:xfrm>
          <a:off x="179512" y="2132856"/>
          <a:ext cx="8856984" cy="4172743"/>
        </p:xfrm>
        <a:graphic>
          <a:graphicData uri="http://schemas.openxmlformats.org/drawingml/2006/chart">
            <c:chart xmlns:c="http://schemas.openxmlformats.org/drawingml/2006/chart" xmlns:r="http://schemas.openxmlformats.org/officeDocument/2006/relationships" r:id="rId3"/>
          </a:graphicData>
        </a:graphic>
      </p:graphicFrame>
      <p:sp>
        <p:nvSpPr>
          <p:cNvPr id="9" name="Parallelogram 8">
            <a:extLst>
              <a:ext uri="{FF2B5EF4-FFF2-40B4-BE49-F238E27FC236}">
                <a16:creationId xmlns:a16="http://schemas.microsoft.com/office/drawing/2014/main" id="{F777B848-5D4D-41FD-B3E8-509F3B47EC7B}"/>
              </a:ext>
            </a:extLst>
          </p:cNvPr>
          <p:cNvSpPr/>
          <p:nvPr/>
        </p:nvSpPr>
        <p:spPr bwMode="auto">
          <a:xfrm>
            <a:off x="179512" y="1553871"/>
            <a:ext cx="1827478" cy="392377"/>
          </a:xfrm>
          <a:prstGeom prst="parallelogram">
            <a:avLst>
              <a:gd name="adj" fmla="val 19602"/>
            </a:avLst>
          </a:prstGeom>
          <a:solidFill>
            <a:srgbClr val="84BD00"/>
          </a:solidFill>
          <a:ln w="9525" cap="flat" cmpd="sng" algn="ctr">
            <a:noFill/>
            <a:prstDash val="solid"/>
            <a:round/>
            <a:headEnd type="none" w="med" len="med"/>
            <a:tailEnd type="none" w="med" len="med"/>
          </a:ln>
          <a:effectLst/>
          <a:extLst/>
        </p:spPr>
        <p:txBody>
          <a:bodyPr wrap="square" lIns="18000" tIns="18000" rIns="18000" bIns="18000" anchor="ctr">
            <a:spAutoFit/>
          </a:bodyPr>
          <a:lstStyle/>
          <a:p>
            <a:pPr lvl="0" algn="ctr" fontAlgn="auto">
              <a:lnSpc>
                <a:spcPct val="150000"/>
              </a:lnSpc>
              <a:spcBef>
                <a:spcPts val="0"/>
              </a:spcBef>
              <a:spcAft>
                <a:spcPts val="0"/>
              </a:spcAft>
              <a:defRPr/>
            </a:pPr>
            <a:r>
              <a:rPr lang="en-GB" sz="1400" b="1" dirty="0">
                <a:solidFill>
                  <a:srgbClr val="FFFFFF"/>
                </a:solidFill>
                <a:latin typeface="Verdana"/>
                <a:ea typeface="ＭＳ Ｐゴシック"/>
              </a:rPr>
              <a:t>July 2020</a:t>
            </a:r>
          </a:p>
        </p:txBody>
      </p:sp>
    </p:spTree>
    <p:extLst>
      <p:ext uri="{BB962C8B-B14F-4D97-AF65-F5344CB8AC3E}">
        <p14:creationId xmlns:p14="http://schemas.microsoft.com/office/powerpoint/2010/main" val="394001106"/>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4"/>
          <p:cNvSpPr txBox="1">
            <a:spLocks noChangeArrowheads="1"/>
          </p:cNvSpPr>
          <p:nvPr/>
        </p:nvSpPr>
        <p:spPr bwMode="auto">
          <a:xfrm>
            <a:off x="1390622" y="1604975"/>
            <a:ext cx="6362756" cy="276999"/>
          </a:xfrm>
          <a:prstGeom prst="rect">
            <a:avLst/>
          </a:prstGeom>
          <a:noFill/>
          <a:ln w="9525">
            <a:noFill/>
            <a:miter lim="800000"/>
            <a:headEnd/>
            <a:tailEnd/>
          </a:ln>
        </p:spPr>
        <p:txBody>
          <a:bodyPr wrap="square">
            <a:spAutoFit/>
          </a:bodyPr>
          <a:lstStyle/>
          <a:p>
            <a:pPr algn="ctr"/>
            <a:r>
              <a:rPr lang="en-GB" sz="1200" b="1" dirty="0">
                <a:latin typeface="Verdana" pitchFamily="34" charset="0"/>
              </a:rPr>
              <a:t>Agreement with statements</a:t>
            </a:r>
          </a:p>
        </p:txBody>
      </p:sp>
      <p:sp>
        <p:nvSpPr>
          <p:cNvPr id="8" name="Title 1"/>
          <p:cNvSpPr>
            <a:spLocks noGrp="1"/>
          </p:cNvSpPr>
          <p:nvPr>
            <p:ph type="ctrTitle"/>
          </p:nvPr>
        </p:nvSpPr>
        <p:spPr>
          <a:xfrm>
            <a:off x="467544" y="335117"/>
            <a:ext cx="8208912" cy="1008062"/>
          </a:xfrm>
          <a:extLst/>
        </p:spPr>
        <p:txBody>
          <a:bodyPr/>
          <a:lstStyle/>
          <a:p>
            <a:pPr eaLnBrk="1" fontAlgn="auto" hangingPunct="1">
              <a:spcBef>
                <a:spcPts val="0"/>
              </a:spcBef>
              <a:spcAft>
                <a:spcPts val="0"/>
              </a:spcAft>
              <a:defRPr/>
            </a:pPr>
            <a:r>
              <a:rPr lang="en-GB" sz="1400" kern="1200" dirty="0">
                <a:solidFill>
                  <a:prstClr val="white"/>
                </a:solidFill>
              </a:rPr>
              <a:t>Continuing the pattern of previous phases, students are more likely to be concerned about the wellbeing of their family followed by the wellbeing of friends. Concern for themselves comes third. However compared to July 2020 concern as to whether they have to the tools and skills to manage their own wellbeing has increased – up from 35%. </a:t>
            </a:r>
            <a:endParaRPr lang="en-GB" sz="1400" kern="1200" dirty="0">
              <a:solidFill>
                <a:prstClr val="white"/>
              </a:solidFill>
              <a:ea typeface="+mn-ea"/>
              <a:cs typeface="+mn-cs"/>
            </a:endParaRPr>
          </a:p>
        </p:txBody>
      </p:sp>
      <p:sp>
        <p:nvSpPr>
          <p:cNvPr id="6" name="TextBox 5"/>
          <p:cNvSpPr txBox="1">
            <a:spLocks noChangeArrowheads="1"/>
          </p:cNvSpPr>
          <p:nvPr/>
        </p:nvSpPr>
        <p:spPr bwMode="auto">
          <a:xfrm>
            <a:off x="-9061" y="6323488"/>
            <a:ext cx="7272338" cy="492443"/>
          </a:xfrm>
          <a:prstGeom prst="rect">
            <a:avLst/>
          </a:prstGeom>
          <a:noFill/>
          <a:ln w="9525">
            <a:noFill/>
            <a:miter lim="800000"/>
            <a:headEnd/>
            <a:tailEnd/>
          </a:ln>
        </p:spPr>
        <p:txBody>
          <a:bodyPr>
            <a:spAutoFit/>
          </a:bodyPr>
          <a:lstStyle/>
          <a:p>
            <a:r>
              <a:rPr lang="en-GB" sz="800" dirty="0">
                <a:latin typeface="+mn-lt"/>
              </a:rPr>
              <a:t>Weighted average base: 351 Balance: No response</a:t>
            </a:r>
          </a:p>
          <a:p>
            <a:pPr defTabSz="432000"/>
            <a:r>
              <a:rPr lang="en-GB" sz="800" b="1" dirty="0">
                <a:latin typeface="+mn-lt"/>
              </a:rPr>
              <a:t>B4.</a:t>
            </a:r>
            <a:r>
              <a:rPr lang="en-GB" b="1" dirty="0"/>
              <a:t> </a:t>
            </a:r>
            <a:r>
              <a:rPr lang="en-GB" sz="800" b="1" dirty="0">
                <a:latin typeface="+mn-lt"/>
              </a:rPr>
              <a:t>How far do you agree or disagree with the following statements as a result of Coronavirus (Covid-19)?</a:t>
            </a:r>
            <a:endParaRPr lang="en-US" sz="800" dirty="0">
              <a:latin typeface="+mn-lt"/>
            </a:endParaRPr>
          </a:p>
        </p:txBody>
      </p:sp>
      <p:graphicFrame>
        <p:nvGraphicFramePr>
          <p:cNvPr id="7" name="Chart 7">
            <a:extLst>
              <a:ext uri="{FF2B5EF4-FFF2-40B4-BE49-F238E27FC236}">
                <a16:creationId xmlns:a16="http://schemas.microsoft.com/office/drawing/2014/main" id="{C7D92CE5-9CB7-4316-BFD1-07016C8AAE73}"/>
              </a:ext>
            </a:extLst>
          </p:cNvPr>
          <p:cNvGraphicFramePr>
            <a:graphicFrameLocks/>
          </p:cNvGraphicFramePr>
          <p:nvPr>
            <p:extLst>
              <p:ext uri="{D42A27DB-BD31-4B8C-83A1-F6EECF244321}">
                <p14:modId xmlns:p14="http://schemas.microsoft.com/office/powerpoint/2010/main" val="176970680"/>
              </p:ext>
            </p:extLst>
          </p:nvPr>
        </p:nvGraphicFramePr>
        <p:xfrm>
          <a:off x="177845" y="2112169"/>
          <a:ext cx="7573866" cy="4172743"/>
        </p:xfrm>
        <a:graphic>
          <a:graphicData uri="http://schemas.openxmlformats.org/drawingml/2006/chart">
            <c:chart xmlns:c="http://schemas.openxmlformats.org/drawingml/2006/chart" xmlns:r="http://schemas.openxmlformats.org/officeDocument/2006/relationships" r:id="rId3"/>
          </a:graphicData>
        </a:graphic>
      </p:graphicFrame>
      <p:sp>
        <p:nvSpPr>
          <p:cNvPr id="20" name="Parallelogram 19">
            <a:extLst>
              <a:ext uri="{FF2B5EF4-FFF2-40B4-BE49-F238E27FC236}">
                <a16:creationId xmlns:a16="http://schemas.microsoft.com/office/drawing/2014/main" id="{0BADC17C-9672-4FC4-83B9-8DC94D61665A}"/>
              </a:ext>
            </a:extLst>
          </p:cNvPr>
          <p:cNvSpPr/>
          <p:nvPr/>
        </p:nvSpPr>
        <p:spPr bwMode="auto">
          <a:xfrm>
            <a:off x="80226" y="1458276"/>
            <a:ext cx="2043502" cy="696807"/>
          </a:xfrm>
          <a:prstGeom prst="parallelogram">
            <a:avLst>
              <a:gd name="adj" fmla="val 19602"/>
            </a:avLst>
          </a:prstGeom>
          <a:solidFill>
            <a:srgbClr val="840B55"/>
          </a:solidFill>
          <a:ln w="9525" cap="flat" cmpd="sng" algn="ctr">
            <a:noFill/>
            <a:prstDash val="solid"/>
            <a:round/>
            <a:headEnd type="none" w="med" len="med"/>
            <a:tailEnd type="none" w="med" len="med"/>
          </a:ln>
          <a:effectLst/>
          <a:extLst/>
        </p:spPr>
        <p:txBody>
          <a:bodyPr wrap="square" lIns="18000" tIns="18000" rIns="18000" bIns="18000" anchor="ctr">
            <a:spAutoFit/>
          </a:bodyPr>
          <a:lstStyle/>
          <a:p>
            <a:pPr lvl="0" algn="ctr" fontAlgn="auto">
              <a:lnSpc>
                <a:spcPct val="150000"/>
              </a:lnSpc>
              <a:spcBef>
                <a:spcPts val="0"/>
              </a:spcBef>
              <a:spcAft>
                <a:spcPts val="0"/>
              </a:spcAft>
              <a:defRPr/>
            </a:pPr>
            <a:r>
              <a:rPr lang="en-GB" sz="1100" b="1" dirty="0">
                <a:solidFill>
                  <a:srgbClr val="FFFFFF"/>
                </a:solidFill>
                <a:latin typeface="Verdana"/>
                <a:ea typeface="ＭＳ Ｐゴシック"/>
              </a:rPr>
              <a:t>Tracked from July 2020</a:t>
            </a:r>
          </a:p>
        </p:txBody>
      </p:sp>
    </p:spTree>
    <p:extLst>
      <p:ext uri="{BB962C8B-B14F-4D97-AF65-F5344CB8AC3E}">
        <p14:creationId xmlns:p14="http://schemas.microsoft.com/office/powerpoint/2010/main" val="1903361585"/>
      </p:ext>
    </p:extLst>
  </p:cSld>
  <p:clrMapOvr>
    <a:masterClrMapping/>
  </p:clrMapOvr>
  <p:transition spd="slow"/>
</p:sld>
</file>

<file path=ppt/theme/theme1.xml><?xml version="1.0" encoding="utf-8"?>
<a:theme xmlns:a="http://schemas.openxmlformats.org/drawingml/2006/main" name="20130703 Research Event_Segmentation Example handouts">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ＭＳ Ｐゴシック"/>
        <a:cs typeface="ＭＳ Ｐゴシック"/>
      </a:majorFont>
      <a:minorFont>
        <a:latin typeface="Verdan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Verdana"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Verdana"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46CB06D56F2E499C48ADF9626C7D8D" ma:contentTypeVersion="0" ma:contentTypeDescription="Create a new document." ma:contentTypeScope="" ma:versionID="a8c3af32068c8cff82c54959ebe44b27">
  <xsd:schema xmlns:xsd="http://www.w3.org/2001/XMLSchema" xmlns:xs="http://www.w3.org/2001/XMLSchema" xmlns:p="http://schemas.microsoft.com/office/2006/metadata/properties" targetNamespace="http://schemas.microsoft.com/office/2006/metadata/properties" ma:root="true" ma:fieldsID="32d0e3470665418b38341a822a693ee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8FD2D5E-B880-4F77-8919-EA419D1656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EF91E3A0-6A9E-48A2-B625-AD8C5613E99C}">
  <ds:schemaRefs>
    <ds:schemaRef ds:uri="http://www.w3.org/XML/1998/namespace"/>
    <ds:schemaRef ds:uri="http://schemas.microsoft.com/office/2006/metadata/properties"/>
    <ds:schemaRef ds:uri="http://purl.org/dc/elements/1.1/"/>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5DB883EB-6CDB-46B8-B6BF-EC980D8618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44038</TotalTime>
  <Words>1103</Words>
  <Application>Microsoft Office PowerPoint</Application>
  <PresentationFormat>On-screen Show (4:3)</PresentationFormat>
  <Paragraphs>128</Paragraphs>
  <Slides>17</Slides>
  <Notes>8</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MS PGothic</vt:lpstr>
      <vt:lpstr>MS PGothic</vt:lpstr>
      <vt:lpstr>Arial</vt:lpstr>
      <vt:lpstr>Calibri</vt:lpstr>
      <vt:lpstr>Verdana</vt:lpstr>
      <vt:lpstr>20130703 Research Event_Segmentation Example handouts</vt:lpstr>
      <vt:lpstr>July</vt:lpstr>
      <vt:lpstr>Project Overview</vt:lpstr>
      <vt:lpstr>PowerPoint Presentation</vt:lpstr>
      <vt:lpstr>88% of students have had their first, or both their first and second Covid vaccinations. And a further 5% say they plan to have their vaccinations as soon as they can.</vt:lpstr>
      <vt:lpstr>Fear amongst students of contracting Coronavirus has continued to drop over the past year. Similar to previous waves, the largest proportion (around one in three) feel ‘somewhat scared’ about contracting Coronavirus and a quarter feel ‘not very scared’. </vt:lpstr>
      <vt:lpstr>Within the context of Maslow’s hierarchy of needs students largely agree that their basic (food, water, warmth) &amp; safety needs (resources, health, property) are being met. This is with the exception of sleep - only 39% agree to some extent that they are sleeping well. Feelings of love and belonging are encouragingly high (68% agreeing they have sufficient contact with others). However feelings of esteem and self actualisation are reportedly much lower among students at present.</vt:lpstr>
      <vt:lpstr>Students agreement with statements linked to Maslow’s Hierarchy of Needs have remained fairly constant over the past year; largely agreeing that their basic &amp; safety needs are being met. Again with the exception of sleep - only 47% agree to some extent that they are sleeping well. Feelings of love and belonging continue to be high (sufficient contact with others) and financial stability has improved (56% agreeing in July 2020 up to 66% Aug 2021). Feelings of esteem and self actualisation continue to be much lower.</vt:lpstr>
      <vt:lpstr>As was the case in March, students are more likely to be concerned about the wellbeing of their family than of themselves or their friends</vt:lpstr>
      <vt:lpstr>Continuing the pattern of previous phases, students are more likely to be concerned about the wellbeing of their family followed by the wellbeing of friends. Concern for themselves comes third. However compared to July 2020 concern as to whether they have to the tools and skills to manage their own wellbeing has increased – up from 35%. </vt:lpstr>
      <vt:lpstr>Encouragingly, the proportion of students indicating that their mental health has worsened since before the coronavirus pandemic, has decreased since March 2021 (55%) and November 2020 (55%). And the proportion saying it is better had risen from 7% in November 2020 to 13%.</vt:lpstr>
      <vt:lpstr>Students who have felt the impacts of Covid on their mental health have had a multitude of negative experiences. Isolation, loneliness and health concerns are leading to increased levels of anxiety, stress, worry, depression, sleep issues. </vt:lpstr>
      <vt:lpstr>Although it appears that there has been an increase in the number of students seeking mental health support over the past two waves – with around one in three now saying they have sought support up from 23% Nov 2020 and 24% March 2021, this is likely to be reflective of the drop in those choosing the ‘prefer not to say’ option – down from 12%. </vt:lpstr>
      <vt:lpstr>Of those who have sought support, over two in five have been satisfied with what they have received. </vt:lpstr>
      <vt:lpstr>Family continues to play a big role during the pandemic, with familial interactions increasing for around a third of students since the pandemic began. Interactions with fellow students, course mates and friends are down for the majority.</vt:lpstr>
      <vt:lpstr>Half of students report being dissatisfied with the opportunities they have had to interact socially over the previous academic year. </vt:lpstr>
      <vt:lpstr>Students appear to be taking greater care of themselves compared to March 2021, with exercise, a daily routine and eating healthily moving to the top of the list. In tandem with social distancing rules relaxing and hospitality opening up, connecting with family and friends online has dropped from the top spot to 8th and partying/going out has shot up. Reading books and caring duties remain high however. </vt:lpstr>
      <vt:lpstr>PowerPoint Presentation</vt:lpstr>
    </vt:vector>
  </TitlesOfParts>
  <Company>NUS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NUS ORG</dc:creator>
  <cp:lastModifiedBy>Carly Baxter</cp:lastModifiedBy>
  <cp:revision>4300</cp:revision>
  <cp:lastPrinted>2019-06-19T13:16:46Z</cp:lastPrinted>
  <dcterms:created xsi:type="dcterms:W3CDTF">2014-07-01T09:19:13Z</dcterms:created>
  <dcterms:modified xsi:type="dcterms:W3CDTF">2021-08-30T08:25:30Z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0x010100BE46CB06D56F2E499C48ADF9626C7D8D</vt:lpwstr>
  </property>
</Properties>
</file>