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9" r:id="rId3"/>
    <p:sldId id="271" r:id="rId4"/>
    <p:sldId id="324" r:id="rId5"/>
    <p:sldId id="329" r:id="rId6"/>
    <p:sldId id="316" r:id="rId7"/>
    <p:sldId id="310" r:id="rId8"/>
    <p:sldId id="265" r:id="rId9"/>
    <p:sldId id="320" r:id="rId10"/>
    <p:sldId id="327" r:id="rId11"/>
    <p:sldId id="264" r:id="rId12"/>
    <p:sldId id="326" r:id="rId13"/>
    <p:sldId id="322" r:id="rId14"/>
    <p:sldId id="315" r:id="rId15"/>
    <p:sldId id="313" r:id="rId16"/>
    <p:sldId id="304" r:id="rId17"/>
    <p:sldId id="328" r:id="rId18"/>
    <p:sldId id="317" r:id="rId19"/>
    <p:sldId id="319" r:id="rId20"/>
    <p:sldId id="318" r:id="rId21"/>
    <p:sldId id="282" r:id="rId22"/>
    <p:sldId id="325" r:id="rId23"/>
    <p:sldId id="285" r:id="rId24"/>
    <p:sldId id="283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66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A136A-4824-4004-9262-53F1D03077F6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94394-44BF-4B88-BB12-49F33F6233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683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Opening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4394-44BF-4B88-BB12-49F33F6233D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185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Pockets of great work. Whole institution approach.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CB5C9-4980-481E-BEBD-3D41020FAA3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10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FF0000"/>
                </a:solidFill>
              </a:rPr>
              <a:t>90% of students say the cost of living crisis is affecting their mental health NUS.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094394-44BF-4B88-BB12-49F33F6233D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68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BCB5C9-4980-481E-BEBD-3D41020FAA3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44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13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654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08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528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49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30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3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55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48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95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66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7D041-CA1F-4F43-B21E-06AFCF28CB87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CF22-F752-412B-9C29-C10DCB873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4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inkpositive.scot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s5fn46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ds5fn462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thinkpositive.scot/" TargetMode="External"/><Relationship Id="rId4" Type="http://schemas.openxmlformats.org/officeDocument/2006/relationships/hyperlink" Target="https://tinyurl.com/uvysxyvk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ThinkPositive@nus-scotland.org.u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uniondevelopment@nus.org.uk" TargetMode="External"/><Relationship Id="rId4" Type="http://schemas.openxmlformats.org/officeDocument/2006/relationships/hyperlink" Target="mailto:mail@nus-scotland.org.uk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F1163-47B0-4739-B788-0494B637C55D}"/>
              </a:ext>
            </a:extLst>
          </p:cNvPr>
          <p:cNvSpPr/>
          <p:nvPr/>
        </p:nvSpPr>
        <p:spPr>
          <a:xfrm>
            <a:off x="5573366" y="3814961"/>
            <a:ext cx="34523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</a:rPr>
              <a:t>SMHA Info</a:t>
            </a:r>
          </a:p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</a:rPr>
              <a:t>Day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F3CA3-DA2B-17B7-944E-B3C01567D86E}"/>
              </a:ext>
            </a:extLst>
          </p:cNvPr>
          <p:cNvSpPr txBox="1"/>
          <p:nvPr/>
        </p:nvSpPr>
        <p:spPr>
          <a:xfrm>
            <a:off x="0" y="64886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819199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56AF-1BF9-40A9-B8A0-F28A8F398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2303991" y="978552"/>
            <a:ext cx="420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is included in a SMHA?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080C6-03B3-241F-6394-A5DC27E51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94876"/>
            <a:ext cx="9144000" cy="40631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BB751C-651C-9505-D221-3A358A1F9CFF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588814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0C6547-FF55-57A4-C994-07043A7F2880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  <p:pic>
        <p:nvPicPr>
          <p:cNvPr id="7" name="Picture 6" descr="Diagram, schematic&#10;&#10;Description automatically generated">
            <a:extLst>
              <a:ext uri="{FF2B5EF4-FFF2-40B4-BE49-F238E27FC236}">
                <a16:creationId xmlns:a16="http://schemas.microsoft.com/office/drawing/2014/main" id="{2F7B59FA-7909-1AB5-10B5-8B6E2644D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" y="0"/>
            <a:ext cx="9144000" cy="514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" y="0"/>
            <a:ext cx="9139936" cy="68579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5E7D90-40BE-461D-8394-B7075A31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649" y="5903555"/>
            <a:ext cx="1912775" cy="7621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8687F-3DC5-BC73-4DA4-0928AF2851E4}"/>
              </a:ext>
            </a:extLst>
          </p:cNvPr>
          <p:cNvSpPr txBox="1"/>
          <p:nvPr/>
        </p:nvSpPr>
        <p:spPr>
          <a:xfrm>
            <a:off x="194864" y="2002238"/>
            <a:ext cx="71203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Improved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collaborative working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between the institution &amp; SA.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Student voice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shapes what the support offer is.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Highlighted what is being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done well and could be improved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institutions mental health support offer all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being in one place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Improved how activities are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reviewed and evaluated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Being able to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share best practise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with other colleges and universities.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The support and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feedback from NUS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Knowing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what the whole support offer is for students.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Having a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clear set of objectives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to work towards with success measures.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Collaborative learning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across the institution.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Focused institutional thinking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and approach towards students mental health and wellbeing.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Gained better understanding 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of what students want.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Keeps mental health as a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priority working area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89F869-9363-911B-4279-C2660F59ED96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1567B1-BB51-AEDE-BED4-99A6838CB3F2}"/>
              </a:ext>
            </a:extLst>
          </p:cNvPr>
          <p:cNvSpPr txBox="1"/>
          <p:nvPr/>
        </p:nvSpPr>
        <p:spPr>
          <a:xfrm>
            <a:off x="194864" y="640441"/>
            <a:ext cx="63890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</a:rPr>
              <a:t>21-22 Project Participant reported benefits </a:t>
            </a:r>
          </a:p>
        </p:txBody>
      </p:sp>
    </p:spTree>
    <p:extLst>
      <p:ext uri="{BB962C8B-B14F-4D97-AF65-F5344CB8AC3E}">
        <p14:creationId xmlns:p14="http://schemas.microsoft.com/office/powerpoint/2010/main" val="2350568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25673-70A1-4780-BB4C-65E880F88DC4}"/>
              </a:ext>
            </a:extLst>
          </p:cNvPr>
          <p:cNvSpPr txBox="1"/>
          <p:nvPr/>
        </p:nvSpPr>
        <p:spPr>
          <a:xfrm>
            <a:off x="302884" y="748030"/>
            <a:ext cx="658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impact 2021-2022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56C0AA-47C3-0EBE-1210-5F629128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5" y="1633904"/>
            <a:ext cx="6419850" cy="41529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214C18-FB6E-9631-5929-CF00A7B3AA37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359048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56AF-1BF9-40A9-B8A0-F28A8F39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" y="1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600957" y="687720"/>
            <a:ext cx="5898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updates for 2022-2023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32AF5-50D4-4573-A97C-96D17D9399CA}"/>
              </a:ext>
            </a:extLst>
          </p:cNvPr>
          <p:cNvSpPr/>
          <p:nvPr/>
        </p:nvSpPr>
        <p:spPr>
          <a:xfrm>
            <a:off x="600957" y="2028616"/>
            <a:ext cx="5894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New project resources including project steps infographic, housekeeping guidance and support for international students. 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new student group will influence the direction of the project alongside the Project Advisory Group.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Think Positive Hub updates including institution page updates, uploading multiple files &amp; self evaluation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National Student Mental Health Campaign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Developing our strategic goals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Working with the Scottish Government on a Student Mental Health Action Plan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 project consultant will be joining the team!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81ACA-3E9D-A3F6-2AE4-EDB6981C6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0000">
            <a:off x="6909493" y="2044457"/>
            <a:ext cx="1845076" cy="2602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D7546E-D8E3-C435-EB02-BCDBAA0F9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6897056" y="3179601"/>
            <a:ext cx="1845077" cy="26515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2C915A-91AF-B6EF-E674-626152F585D1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557228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56AF-1BF9-40A9-B8A0-F28A8F39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" y="-30731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391886" y="94133"/>
            <a:ext cx="5850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Updated support offer 2022-23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1DD89-1171-4AF8-9516-C028539DB479}"/>
              </a:ext>
            </a:extLst>
          </p:cNvPr>
          <p:cNvSpPr/>
          <p:nvPr/>
        </p:nvSpPr>
        <p:spPr>
          <a:xfrm>
            <a:off x="0" y="1294462"/>
            <a:ext cx="708193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1-1 consultancy support throughout the year via video, email and telephone. 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Access to SMHA participant area of The Think Positive Hub where all of the SMHA development resources can be found and 1:1 consultancy meetings are booked.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Be part of a Scotland-wide peer support network ‘The Forum’, where those leading on the project from across Scotland come together to discuss the opportunities and challenges they are facing.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Opportunity to apply for to the Small Grant Scheme, to help fund your SMHA activities (maximum £300).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 coproduction workshops to help you to better collaborate with your students.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Online Self Evaluation to help you identify what is working well and what could be improved upon.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Participation certificate at the end of the project year.</a:t>
            </a: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"/>
            </a:pPr>
            <a:endParaRPr lang="en-GB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AD7E5-E54D-561E-689C-A163E38F7F3C}"/>
              </a:ext>
            </a:extLst>
          </p:cNvPr>
          <p:cNvSpPr txBox="1"/>
          <p:nvPr/>
        </p:nvSpPr>
        <p:spPr>
          <a:xfrm>
            <a:off x="525087" y="5018535"/>
            <a:ext cx="809382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 of the above support is completely FREE to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AD33AF-AFD8-9C2F-4B7C-3588A21FF6CC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40626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203E4DA-E478-4EBC-A66A-971696C37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3493"/>
            <a:ext cx="9139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483420" y="769171"/>
            <a:ext cx="71974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Think Positive Hub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A59488-80DC-40E3-9031-D111ED730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755" y="5959539"/>
            <a:ext cx="1912775" cy="762197"/>
          </a:xfrm>
          <a:prstGeom prst="rect">
            <a:avLst/>
          </a:prstGeom>
        </p:spPr>
      </p:pic>
      <p:pic>
        <p:nvPicPr>
          <p:cNvPr id="3" name="The Hub NUS Scotland -1080p-220310">
            <a:hlinkClick r:id="" action="ppaction://media"/>
            <a:extLst>
              <a:ext uri="{FF2B5EF4-FFF2-40B4-BE49-F238E27FC236}">
                <a16:creationId xmlns:a16="http://schemas.microsoft.com/office/drawing/2014/main" id="{9759F8A7-2A3D-A7BB-23E4-C2A53F96F7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0551" y="1698171"/>
            <a:ext cx="9184551" cy="51663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1835A4-171B-B989-6984-799151A3256B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181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585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" y="0"/>
            <a:ext cx="9139936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25673-70A1-4780-BB4C-65E880F88DC4}"/>
              </a:ext>
            </a:extLst>
          </p:cNvPr>
          <p:cNvSpPr txBox="1"/>
          <p:nvPr/>
        </p:nvSpPr>
        <p:spPr>
          <a:xfrm>
            <a:off x="282190" y="1191908"/>
            <a:ext cx="4811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 Positive Hub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C502B-61B0-4963-9F6E-9880EB5674F1}"/>
              </a:ext>
            </a:extLst>
          </p:cNvPr>
          <p:cNvSpPr txBox="1"/>
          <p:nvPr/>
        </p:nvSpPr>
        <p:spPr>
          <a:xfrm>
            <a:off x="80386" y="1985810"/>
            <a:ext cx="521509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The hub is for both students and those who support them.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Includes a summary of the mental health support offer at every college and university in Scotland.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All launched SMHA’s are saved on the institutions pages, for students, staff and the wider sector to access.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Next week you’ll receive a digital pack to help promote the Think Positive Hub with your students.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We want to use the hub to promote the fantastic work you’re doing.</a:t>
            </a:r>
          </a:p>
          <a:p>
            <a:endParaRPr lang="en-GB" sz="15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www.thinkpositive.scot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6CE09-B4B7-872C-7840-F73E27F1F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243" y="3067659"/>
            <a:ext cx="3496994" cy="16004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856635-635F-A23C-C73E-5628BD4A98C0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68B0E4-0334-57D6-9A30-9CB8C0093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787" y="4858172"/>
            <a:ext cx="4362450" cy="9048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623C41-8298-0021-8D1F-96604DD313AE}"/>
              </a:ext>
            </a:extLst>
          </p:cNvPr>
          <p:cNvSpPr txBox="1"/>
          <p:nvPr/>
        </p:nvSpPr>
        <p:spPr>
          <a:xfrm>
            <a:off x="5908431" y="5413811"/>
            <a:ext cx="1547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Verdana" panose="020B0604030504040204" pitchFamily="34" charset="0"/>
                <a:ea typeface="Verdana" panose="020B0604030504040204" pitchFamily="34" charset="0"/>
              </a:rPr>
              <a:t>(UCAS 2021)</a:t>
            </a:r>
          </a:p>
        </p:txBody>
      </p:sp>
    </p:spTree>
    <p:extLst>
      <p:ext uri="{BB962C8B-B14F-4D97-AF65-F5344CB8AC3E}">
        <p14:creationId xmlns:p14="http://schemas.microsoft.com/office/powerpoint/2010/main" val="206992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D0582-E519-4E21-A848-84F3C4998BEE}"/>
              </a:ext>
            </a:extLst>
          </p:cNvPr>
          <p:cNvSpPr txBox="1"/>
          <p:nvPr/>
        </p:nvSpPr>
        <p:spPr>
          <a:xfrm>
            <a:off x="364065" y="2314407"/>
            <a:ext cx="42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SMHA Showcase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0E9F-365A-4E64-BA18-B185E910962C}"/>
              </a:ext>
            </a:extLst>
          </p:cNvPr>
          <p:cNvSpPr txBox="1"/>
          <p:nvPr/>
        </p:nvSpPr>
        <p:spPr>
          <a:xfrm>
            <a:off x="155308" y="3067198"/>
            <a:ext cx="42702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2853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South Lanarkshire College</a:t>
            </a:r>
          </a:p>
          <a:p>
            <a:pPr algn="ctr"/>
            <a:endParaRPr lang="en-GB" dirty="0"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Mandy Murray</a:t>
            </a:r>
          </a:p>
          <a:p>
            <a:pPr algn="ctr"/>
            <a:r>
              <a:rPr lang="en-US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Depute Head of Student Services</a:t>
            </a:r>
            <a:endParaRPr lang="en-GB" sz="1600" dirty="0">
              <a:solidFill>
                <a:srgbClr val="F2853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F0B42-4142-406A-AA58-7B831C50F226}"/>
              </a:ext>
            </a:extLst>
          </p:cNvPr>
          <p:cNvSpPr/>
          <p:nvPr/>
        </p:nvSpPr>
        <p:spPr>
          <a:xfrm>
            <a:off x="0" y="6468571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58227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" y="1"/>
            <a:ext cx="913993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F1163-47B0-4739-B788-0494B637C55D}"/>
              </a:ext>
            </a:extLst>
          </p:cNvPr>
          <p:cNvSpPr/>
          <p:nvPr/>
        </p:nvSpPr>
        <p:spPr>
          <a:xfrm>
            <a:off x="5605664" y="3926928"/>
            <a:ext cx="3452327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</a:rPr>
              <a:t>Screen break!</a:t>
            </a: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See you in 15mins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EB96CB-EB5C-3475-CCE8-8E6CC9319964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466101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D0582-E519-4E21-A848-84F3C4998BEE}"/>
              </a:ext>
            </a:extLst>
          </p:cNvPr>
          <p:cNvSpPr txBox="1"/>
          <p:nvPr/>
        </p:nvSpPr>
        <p:spPr>
          <a:xfrm>
            <a:off x="1762775" y="2274837"/>
            <a:ext cx="1688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ea typeface="Verdana" panose="020B0604030504040204" pitchFamily="34" charset="0"/>
                <a:cs typeface="Verdana" panose="020B0604030504040204" pitchFamily="34" charset="0"/>
              </a:rPr>
              <a:t>Hello!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0E9F-365A-4E64-BA18-B185E910962C}"/>
              </a:ext>
            </a:extLst>
          </p:cNvPr>
          <p:cNvSpPr txBox="1"/>
          <p:nvPr/>
        </p:nvSpPr>
        <p:spPr>
          <a:xfrm>
            <a:off x="115717" y="3125419"/>
            <a:ext cx="391853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2853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</a:rPr>
              <a:t>Katie Gilbert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(she/her)</a:t>
            </a:r>
          </a:p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Think Positive Project Manager</a:t>
            </a:r>
          </a:p>
          <a:p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</a:rPr>
              <a:t>Carly Baxter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(she/her)</a:t>
            </a:r>
          </a:p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Administration and Communications </a:t>
            </a:r>
          </a:p>
          <a:p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Coordinator</a:t>
            </a:r>
          </a:p>
          <a:p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dirty="0"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D09FCD-E89C-C617-E3D0-888F9325656E}"/>
              </a:ext>
            </a:extLst>
          </p:cNvPr>
          <p:cNvSpPr txBox="1"/>
          <p:nvPr/>
        </p:nvSpPr>
        <p:spPr>
          <a:xfrm>
            <a:off x="-1" y="648866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34641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D0582-E519-4E21-A848-84F3C4998BEE}"/>
              </a:ext>
            </a:extLst>
          </p:cNvPr>
          <p:cNvSpPr txBox="1"/>
          <p:nvPr/>
        </p:nvSpPr>
        <p:spPr>
          <a:xfrm>
            <a:off x="193228" y="2225902"/>
            <a:ext cx="42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SMHA Showcase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0E9F-365A-4E64-BA18-B185E910962C}"/>
              </a:ext>
            </a:extLst>
          </p:cNvPr>
          <p:cNvSpPr txBox="1"/>
          <p:nvPr/>
        </p:nvSpPr>
        <p:spPr>
          <a:xfrm>
            <a:off x="0" y="2872233"/>
            <a:ext cx="42702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solidFill>
                <a:srgbClr val="F2853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Glasgow Caledonian Univeristy </a:t>
            </a: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Rachel Simpson</a:t>
            </a:r>
          </a:p>
          <a:p>
            <a:pPr algn="ctr"/>
            <a:r>
              <a:rPr lang="en-GB" sz="16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Project Officer for Student Mental Health 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dirty="0">
              <a:solidFill>
                <a:srgbClr val="F28536"/>
              </a:solidFill>
              <a:ea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F0B42-4142-406A-AA58-7B831C50F226}"/>
              </a:ext>
            </a:extLst>
          </p:cNvPr>
          <p:cNvSpPr/>
          <p:nvPr/>
        </p:nvSpPr>
        <p:spPr>
          <a:xfrm>
            <a:off x="0" y="6468571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076548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59CBE-3ED7-4B3B-9FB4-68ACA523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" y="0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0365B-D6B1-403A-9436-6CAC42D7BB98}"/>
              </a:ext>
            </a:extLst>
          </p:cNvPr>
          <p:cNvSpPr txBox="1"/>
          <p:nvPr/>
        </p:nvSpPr>
        <p:spPr>
          <a:xfrm>
            <a:off x="4443046" y="4556470"/>
            <a:ext cx="4167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Rosie McIntosh, Mind Waves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E0D09-0B72-4F3E-8E46-83C869C002E2}"/>
              </a:ext>
            </a:extLst>
          </p:cNvPr>
          <p:cNvSpPr txBox="1"/>
          <p:nvPr/>
        </p:nvSpPr>
        <p:spPr>
          <a:xfrm>
            <a:off x="4571999" y="2838877"/>
            <a:ext cx="416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National Student Mental Health Campaign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E0238-62A8-13AF-D2C3-D6CF4E2672AD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668885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56AF-1BF9-40A9-B8A0-F28A8F39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718457" y="593813"/>
            <a:ext cx="5420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dates for your diary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F32AF5-50D4-4573-A97C-96D17D9399CA}"/>
              </a:ext>
            </a:extLst>
          </p:cNvPr>
          <p:cNvSpPr/>
          <p:nvPr/>
        </p:nvSpPr>
        <p:spPr>
          <a:xfrm>
            <a:off x="718457" y="1962818"/>
            <a:ext cx="695848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1:1 Consultancy support sessions throughout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September - 6 month Think Positive Hub content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10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13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&amp; 25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October - Coproduction training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26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October – First The Forum meeting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TBC October – Self evaluation launches on the Think Positive Hub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23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rd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November – National Student Mental Health Campaign launches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December - Small Grant Scheme opens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16</a:t>
            </a:r>
            <a:r>
              <a:rPr lang="en-GB" sz="1500" baseline="300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January - Small Grant Scheme closes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March - 6 month Think Positive Hub content review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May – End of year survey </a:t>
            </a:r>
          </a:p>
          <a:p>
            <a:pPr marL="285750" lvl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May-June – Self evaluations complete</a:t>
            </a:r>
          </a:p>
          <a:p>
            <a:pPr lvl="0">
              <a:spcAft>
                <a:spcPts val="0"/>
              </a:spcAft>
            </a:pPr>
            <a:endParaRPr lang="en-GB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</a:pPr>
            <a:endParaRPr lang="en-GB" sz="1600" dirty="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C84621-9894-DBC6-5B24-9B522045DCF3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1177770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55D46-8491-48AE-8188-09951FC7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0" y="0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C54DD-18FD-421C-8BFE-D58805964785}"/>
              </a:ext>
            </a:extLst>
          </p:cNvPr>
          <p:cNvSpPr txBox="1"/>
          <p:nvPr/>
        </p:nvSpPr>
        <p:spPr>
          <a:xfrm>
            <a:off x="2699940" y="447487"/>
            <a:ext cx="4207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Feedback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7C8D1A-6D83-4EF1-8753-07323D1C6BBD}"/>
              </a:ext>
            </a:extLst>
          </p:cNvPr>
          <p:cNvSpPr/>
          <p:nvPr/>
        </p:nvSpPr>
        <p:spPr>
          <a:xfrm>
            <a:off x="2266123" y="929682"/>
            <a:ext cx="50755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Please take a couple of minutes to fill in </a:t>
            </a:r>
            <a:r>
              <a:rPr lang="en-GB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this short survey 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– it’s only </a:t>
            </a:r>
            <a:r>
              <a:rPr lang="en-GB" sz="1600" b="1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 questions!</a:t>
            </a: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GB" sz="1600" dirty="0">
                <a:latin typeface="Verdana" panose="020B0604030504040204" pitchFamily="34" charset="0"/>
                <a:ea typeface="Verdana" panose="020B0604030504040204" pitchFamily="34" charset="0"/>
              </a:rPr>
              <a:t>We’ll use this to review the event against it’s objectives and improve it for next year.</a:t>
            </a:r>
          </a:p>
          <a:p>
            <a:pPr algn="ctr"/>
            <a:endParaRPr lang="en-GB" sz="2000" dirty="0">
              <a:solidFill>
                <a:schemeClr val="bg1"/>
              </a:solidFill>
            </a:endParaRPr>
          </a:p>
          <a:p>
            <a:pPr algn="ctr"/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336568CC-D44D-8720-5FF0-3AE567466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49" y="1674892"/>
            <a:ext cx="2222626" cy="222262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498517-D8BE-DC5C-3B23-273B0EC780A0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32586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59CBE-3ED7-4B3B-9FB4-68ACA523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6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0365B-D6B1-403A-9436-6CAC42D7BB98}"/>
              </a:ext>
            </a:extLst>
          </p:cNvPr>
          <p:cNvSpPr txBox="1"/>
          <p:nvPr/>
        </p:nvSpPr>
        <p:spPr>
          <a:xfrm>
            <a:off x="4772967" y="1549435"/>
            <a:ext cx="437103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ctr">
              <a:buAutoNum type="arabicPeriod"/>
            </a:pP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Fill in your feedback form </a:t>
            </a:r>
            <a:r>
              <a:rPr lang="en-GB" sz="15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https://tinyurl.com/ds5fn462</a:t>
            </a:r>
            <a:endParaRPr lang="en-GB" sz="15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 us know who will be the SMHA project leads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your institution for 2022-23 by registering on the website </a:t>
            </a:r>
            <a:r>
              <a:rPr lang="en-GB" sz="15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4"/>
              </a:rPr>
              <a:t>https://tinyurl.com/uvysxyvk</a:t>
            </a:r>
            <a:endParaRPr lang="en-GB" sz="15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Add 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Wednesday 26</a:t>
            </a:r>
            <a:r>
              <a:rPr lang="en-GB" sz="15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October 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10am-11.15am to your diary for the first ‘The Forum’ meeting.</a:t>
            </a:r>
          </a:p>
          <a:p>
            <a:pPr algn="ctr"/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Follow us:</a:t>
            </a: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Facebook: @</a:t>
            </a:r>
            <a:r>
              <a:rPr lang="en-GB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thinkpositiveNUS</a:t>
            </a:r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Twitter: @</a:t>
            </a:r>
            <a:r>
              <a:rPr lang="en-GB" sz="15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ThinkPosNUS</a:t>
            </a:r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#StudentMentalHealthAgreement</a:t>
            </a:r>
          </a:p>
          <a:p>
            <a:pPr algn="ctr"/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www.thinkpositive.scot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all project resources</a:t>
            </a:r>
          </a:p>
          <a:p>
            <a:endParaRPr lang="en-GB" sz="1600" dirty="0">
              <a:solidFill>
                <a:schemeClr val="accent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600" dirty="0">
              <a:solidFill>
                <a:schemeClr val="accent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GB" sz="1600" dirty="0">
              <a:solidFill>
                <a:schemeClr val="accent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GB" sz="1600" dirty="0">
              <a:solidFill>
                <a:schemeClr val="accent2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E0D09-0B72-4F3E-8E46-83C869C002E2}"/>
              </a:ext>
            </a:extLst>
          </p:cNvPr>
          <p:cNvSpPr txBox="1"/>
          <p:nvPr/>
        </p:nvSpPr>
        <p:spPr>
          <a:xfrm>
            <a:off x="5543403" y="595910"/>
            <a:ext cx="3346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Next Steps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AF2110-1C4D-75D6-1F5C-09CDCFB9A562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3582411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8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4F1163-47B0-4739-B788-0494B637C55D}"/>
              </a:ext>
            </a:extLst>
          </p:cNvPr>
          <p:cNvSpPr/>
          <p:nvPr/>
        </p:nvSpPr>
        <p:spPr>
          <a:xfrm>
            <a:off x="5605664" y="3926928"/>
            <a:ext cx="345232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</a:rPr>
              <a:t>Thank you!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1E482A-B9BC-495B-8557-B156BE86CA36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43793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555D46-8491-48AE-8188-09951FC73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24" y="1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6C54DD-18FD-421C-8BFE-D58805964785}"/>
              </a:ext>
            </a:extLst>
          </p:cNvPr>
          <p:cNvSpPr txBox="1"/>
          <p:nvPr/>
        </p:nvSpPr>
        <p:spPr>
          <a:xfrm>
            <a:off x="2614338" y="552753"/>
            <a:ext cx="42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Housekeeping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6ED958-3460-4D45-AE86-A5A57EE9FCBC}"/>
              </a:ext>
            </a:extLst>
          </p:cNvPr>
          <p:cNvSpPr/>
          <p:nvPr/>
        </p:nvSpPr>
        <p:spPr>
          <a:xfrm>
            <a:off x="1426421" y="1311971"/>
            <a:ext cx="6783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 camera on if you’re comfortable to do so.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event is being recorded.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Please mute your microphone when not speaking.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Feel free to use body signals to show you’re engaging: thumbs up, smiles, nods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etc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… but know that all of the group members might not always be able to see you.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If you require closed captions and can’t see them, please click the 3 dots&gt;more&gt;show subtitle and this will bring them up.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Use the chat box throughout to ask any questions.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If you’re having any tech issues, just it put in the chat. </a:t>
            </a:r>
            <a:endParaRPr lang="en-GB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PowerPoint presentations will be available afterwards.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Verdana" panose="020B0604030504040204" pitchFamily="34" charset="0"/>
                <a:ea typeface="Verdana" panose="020B0604030504040204" pitchFamily="34" charset="0"/>
              </a:rPr>
              <a:t>Tag us in your social media! - #SMHAInfoDay22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humbs Up Emoji">
                <a:extLst>
                  <a:ext uri="{FF2B5EF4-FFF2-40B4-BE49-F238E27FC236}">
                    <a16:creationId xmlns:a16="http://schemas.microsoft.com/office/drawing/2014/main" id="{CDA55440-B2D2-4E52-9C96-1CE9C72B0A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9428614"/>
                  </p:ext>
                </p:extLst>
              </p:nvPr>
            </p:nvGraphicFramePr>
            <p:xfrm>
              <a:off x="7501812" y="3237256"/>
              <a:ext cx="1545123" cy="1695459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545123" cy="1695459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10381560" ay="-415191" az="-1074931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38032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humbs Up Emoji">
                <a:extLst>
                  <a:ext uri="{FF2B5EF4-FFF2-40B4-BE49-F238E27FC236}">
                    <a16:creationId xmlns:a16="http://schemas.microsoft.com/office/drawing/2014/main" id="{CDA55440-B2D2-4E52-9C96-1CE9C72B0A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1812" y="3237256"/>
                <a:ext cx="1545123" cy="169545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A2404F49-5E16-9BC5-7C6F-6ACEB9B1AA1A}"/>
              </a:ext>
            </a:extLst>
          </p:cNvPr>
          <p:cNvSpPr txBox="1"/>
          <p:nvPr/>
        </p:nvSpPr>
        <p:spPr>
          <a:xfrm>
            <a:off x="0" y="6488667"/>
            <a:ext cx="1863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749627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1" y="0"/>
            <a:ext cx="9139935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79FA4-4A25-8330-46B5-42719FCA3217}"/>
              </a:ext>
            </a:extLst>
          </p:cNvPr>
          <p:cNvSpPr txBox="1"/>
          <p:nvPr/>
        </p:nvSpPr>
        <p:spPr>
          <a:xfrm>
            <a:off x="100484" y="1917617"/>
            <a:ext cx="7084087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4F52B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200" dirty="0">
              <a:solidFill>
                <a:srgbClr val="4F52B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Think Positive –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We help Scottish students’ associations and institutions to work together to develop and promote their mental health support offer. Create opportunities for project participants to learn from each others work -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ThinkPositive@nus-scotland.org.uk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NUS Scotland -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</a:t>
            </a:r>
            <a:r>
              <a:rPr lang="en-US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ampaign with our member students’ associations to improve the lives of students. </a:t>
            </a:r>
            <a:r>
              <a:rPr lang="en-GB" sz="1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We can provide advice on press, policy and campaigns – to support and amplify your local campaigns or raise your local issues at a national level. </a:t>
            </a:r>
            <a:r>
              <a:rPr lang="en-GB" sz="1400" b="0" i="0" u="sng" dirty="0">
                <a:solidFill>
                  <a:srgbClr val="470A68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mail@nus-scotland.org.uk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b="1" dirty="0">
                <a:solidFill>
                  <a:srgbClr val="2424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NUS Charity  - </a:t>
            </a:r>
            <a:r>
              <a:rPr lang="en-US" sz="1400" dirty="0">
                <a:solidFill>
                  <a:srgbClr val="24242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</a:t>
            </a:r>
            <a:r>
              <a:rPr lang="en-US" sz="1400" dirty="0">
                <a:solidFill>
                  <a:srgbClr val="24242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here to support your students’ associations development by providing several services including </a:t>
            </a:r>
            <a:r>
              <a:rPr lang="en-GB" sz="140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Quality Students' Unions framework, Elections Support Service, Governance Peer Review Scheme, Communities of Practices &amp; HR support - </a:t>
            </a:r>
            <a:r>
              <a:rPr lang="en-US" sz="140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5"/>
              </a:rPr>
              <a:t>uniondevelopment@nus.org.uk</a:t>
            </a:r>
            <a:endParaRPr lang="en-GB" sz="140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150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D381F2-EDA9-DB3F-1565-AB32E3C88EBA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E809E8-ABD7-E0B1-1D93-0F73F28FD9C4}"/>
              </a:ext>
            </a:extLst>
          </p:cNvPr>
          <p:cNvSpPr txBox="1"/>
          <p:nvPr/>
        </p:nvSpPr>
        <p:spPr>
          <a:xfrm>
            <a:off x="364945" y="1271285"/>
            <a:ext cx="335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 we are</a:t>
            </a:r>
          </a:p>
        </p:txBody>
      </p:sp>
    </p:spTree>
    <p:extLst>
      <p:ext uri="{BB962C8B-B14F-4D97-AF65-F5344CB8AC3E}">
        <p14:creationId xmlns:p14="http://schemas.microsoft.com/office/powerpoint/2010/main" val="392326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059CBE-3ED7-4B3B-9FB4-68ACA5239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9938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5E0D09-0B72-4F3E-8E46-83C869C002E2}"/>
              </a:ext>
            </a:extLst>
          </p:cNvPr>
          <p:cNvSpPr txBox="1"/>
          <p:nvPr/>
        </p:nvSpPr>
        <p:spPr>
          <a:xfrm>
            <a:off x="4821659" y="1577694"/>
            <a:ext cx="4167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Think Positive </a:t>
            </a:r>
          </a:p>
          <a:p>
            <a:pPr algn="r"/>
            <a:r>
              <a:rPr lang="en-GB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Project Outcomes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E0238-62A8-13AF-D2C3-D6CF4E2672AD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1E5175-C8D7-1410-9D81-C48A4BF82982}"/>
              </a:ext>
            </a:extLst>
          </p:cNvPr>
          <p:cNvSpPr txBox="1"/>
          <p:nvPr/>
        </p:nvSpPr>
        <p:spPr>
          <a:xfrm>
            <a:off x="4606876" y="2817463"/>
            <a:ext cx="459712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Students’ associations, colleges and universities across Scotland will: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33333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have a more </a:t>
            </a:r>
            <a:r>
              <a:rPr lang="en-US" sz="160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joined up approach 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when supporting student’s mental health.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600" b="0" i="0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improve 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their mental health support offer.</a:t>
            </a:r>
          </a:p>
          <a:p>
            <a:endParaRPr lang="en-US" sz="1600" b="0" i="0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 </a:t>
            </a:r>
            <a:r>
              <a:rPr lang="en-US" sz="160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better equipped 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to support students'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936029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AC56AF-1BF9-40A9-B8A0-F28A8F398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9938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CE7AAE-242B-4318-9FA0-2FCCD6D264E3}"/>
              </a:ext>
            </a:extLst>
          </p:cNvPr>
          <p:cNvSpPr txBox="1"/>
          <p:nvPr/>
        </p:nvSpPr>
        <p:spPr>
          <a:xfrm>
            <a:off x="321548" y="0"/>
            <a:ext cx="6061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500" i="1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Question: What is your #1 mental health priority for the year ahead?</a:t>
            </a:r>
            <a:endParaRPr lang="en-GB" sz="35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3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amera">
                <a:extLst>
                  <a:ext uri="{FF2B5EF4-FFF2-40B4-BE49-F238E27FC236}">
                    <a16:creationId xmlns:a16="http://schemas.microsoft.com/office/drawing/2014/main" id="{73DF7659-5646-843B-342B-3E8F75A4632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35962053"/>
                  </p:ext>
                </p:extLst>
              </p:nvPr>
            </p:nvGraphicFramePr>
            <p:xfrm>
              <a:off x="7348643" y="1847288"/>
              <a:ext cx="1637577" cy="115244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637577" cy="1152441"/>
                    </a:xfrm>
                    <a:prstGeom prst="rect">
                      <a:avLst/>
                    </a:prstGeom>
                  </am3d:spPr>
                  <am3d:camera>
                    <am3d:pos x="0" y="0" z="610787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6654" d="1000000"/>
                    <am3d:preTrans dx="0" dy="-102391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23449" ay="-1265106" az="-37792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0096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amera">
                <a:extLst>
                  <a:ext uri="{FF2B5EF4-FFF2-40B4-BE49-F238E27FC236}">
                    <a16:creationId xmlns:a16="http://schemas.microsoft.com/office/drawing/2014/main" id="{73DF7659-5646-843B-342B-3E8F75A463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8643" y="1847288"/>
                <a:ext cx="1637577" cy="1152441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35209B0-170B-C9A0-100C-62A3E319CA7F}"/>
              </a:ext>
            </a:extLst>
          </p:cNvPr>
          <p:cNvSpPr txBox="1"/>
          <p:nvPr/>
        </p:nvSpPr>
        <p:spPr>
          <a:xfrm>
            <a:off x="2421656" y="2288509"/>
            <a:ext cx="492698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Instructions:</a:t>
            </a:r>
          </a:p>
          <a:p>
            <a:endParaRPr lang="en-GB" sz="16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Grab </a:t>
            </a:r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GB" sz="16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aper &amp; a</a:t>
            </a:r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thick pen that will be clear in a photo.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Answer the above question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a selfie of your aim on your social media, tag us @thinkposNUS &amp; use the #SMHAInfoDay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Hold your picture up to your computer camera so we can take a group photo to share on our socials.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E65BE0-8B6D-3FC3-7D69-4A1DA890E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370"/>
            <a:ext cx="2344367" cy="312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546997-87F7-1C7F-5D7C-FB126E5B527A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3894262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9510BE-52A3-484F-A7B7-E639B668A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4" y="2"/>
            <a:ext cx="9139936" cy="68579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FD0582-E519-4E21-A848-84F3C4998BEE}"/>
              </a:ext>
            </a:extLst>
          </p:cNvPr>
          <p:cNvSpPr txBox="1"/>
          <p:nvPr/>
        </p:nvSpPr>
        <p:spPr>
          <a:xfrm>
            <a:off x="121904" y="2844224"/>
            <a:ext cx="42079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SMHA Overview &amp; Project Updates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1A83C7-C934-4053-9F3B-ACE599BC2FFB}"/>
              </a:ext>
            </a:extLst>
          </p:cNvPr>
          <p:cNvSpPr/>
          <p:nvPr/>
        </p:nvSpPr>
        <p:spPr>
          <a:xfrm>
            <a:off x="0" y="6488664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127378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39936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D12924-7484-44C0-B45A-600A4C446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979" y="5891985"/>
            <a:ext cx="1912775" cy="7621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4E61E-090B-B710-1D81-382C425DF0DB}"/>
              </a:ext>
            </a:extLst>
          </p:cNvPr>
          <p:cNvSpPr txBox="1"/>
          <p:nvPr/>
        </p:nvSpPr>
        <p:spPr>
          <a:xfrm>
            <a:off x="1212979" y="941129"/>
            <a:ext cx="46523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SMHA Overview</a:t>
            </a:r>
          </a:p>
        </p:txBody>
      </p:sp>
      <p:pic>
        <p:nvPicPr>
          <p:cNvPr id="2" name="Student Mental Health Agreement NUS Scotland -1080p-220310">
            <a:hlinkClick r:id="" action="ppaction://media"/>
            <a:extLst>
              <a:ext uri="{FF2B5EF4-FFF2-40B4-BE49-F238E27FC236}">
                <a16:creationId xmlns:a16="http://schemas.microsoft.com/office/drawing/2014/main" id="{38A9D482-860F-CBBE-3149-40FE91016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29722"/>
            <a:ext cx="9144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90B913-E34E-9335-F66D-EB21DA69A1CB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413595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659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A783A-F986-4E1F-9553-D6455A4CF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39936" cy="68579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E25673-70A1-4780-BB4C-65E880F88DC4}"/>
              </a:ext>
            </a:extLst>
          </p:cNvPr>
          <p:cNvSpPr txBox="1"/>
          <p:nvPr/>
        </p:nvSpPr>
        <p:spPr>
          <a:xfrm>
            <a:off x="472271" y="899040"/>
            <a:ext cx="69534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Student Mental Health Agreements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96970E-5423-492D-A332-926FB9F4EA1B}"/>
              </a:ext>
            </a:extLst>
          </p:cNvPr>
          <p:cNvSpPr txBox="1"/>
          <p:nvPr/>
        </p:nvSpPr>
        <p:spPr>
          <a:xfrm>
            <a:off x="85410" y="2086790"/>
            <a:ext cx="656659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500" b="1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78% </a:t>
            </a:r>
            <a:r>
              <a:rPr lang="en-GB" sz="150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of all colleges, universities and students' associations in Scotland participate in creating their </a:t>
            </a:r>
            <a:r>
              <a:rPr lang="en-GB" sz="1500" b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 Mental Health Agreement.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5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SMHA outlines how the whole institution will approach their student mental health and wellbeing work over a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two-year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period.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500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The content of each individual SMHA varies, however they </a:t>
            </a:r>
            <a:r>
              <a:rPr lang="en-GB" sz="15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all follow the same development steps</a:t>
            </a:r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including collaborating directly with students to shape the work.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5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Participants decide on their own working areas based on priorities, staff and student feedback, resources etc.. This project isn’t about creating lots of brand new workstreams, but 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promoting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en-GB" sz="1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improving</a:t>
            </a:r>
            <a:r>
              <a:rPr lang="en-GB" sz="15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what the support offer is.</a:t>
            </a:r>
          </a:p>
          <a:p>
            <a:pPr algn="ctr"/>
            <a:r>
              <a:rPr lang="en-GB" sz="15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15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5E7D90-40BE-461D-8394-B7075A31C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649" y="5903555"/>
            <a:ext cx="1912775" cy="7621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6B1CEA-21FB-B622-8BC9-2DCC76209885}"/>
              </a:ext>
            </a:extLst>
          </p:cNvPr>
          <p:cNvSpPr/>
          <p:nvPr/>
        </p:nvSpPr>
        <p:spPr>
          <a:xfrm>
            <a:off x="0" y="6488667"/>
            <a:ext cx="1833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#SMHAInfoDay22</a:t>
            </a:r>
          </a:p>
        </p:txBody>
      </p:sp>
    </p:spTree>
    <p:extLst>
      <p:ext uri="{BB962C8B-B14F-4D97-AF65-F5344CB8AC3E}">
        <p14:creationId xmlns:p14="http://schemas.microsoft.com/office/powerpoint/2010/main" val="2137608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</TotalTime>
  <Words>1358</Words>
  <Application>Microsoft Office PowerPoint</Application>
  <PresentationFormat>On-screen Show (4:3)</PresentationFormat>
  <Paragraphs>188</Paragraphs>
  <Slides>25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Katie Gilbert</cp:lastModifiedBy>
  <cp:revision>98</cp:revision>
  <dcterms:created xsi:type="dcterms:W3CDTF">2018-03-26T09:39:13Z</dcterms:created>
  <dcterms:modified xsi:type="dcterms:W3CDTF">2022-08-31T08:02:43Z</dcterms:modified>
</cp:coreProperties>
</file>